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9" r:id="rId5"/>
  </p:sldMasterIdLst>
  <p:notesMasterIdLst>
    <p:notesMasterId r:id="rId19"/>
  </p:notesMasterIdLst>
  <p:sldIdLst>
    <p:sldId id="270" r:id="rId6"/>
    <p:sldId id="257" r:id="rId7"/>
    <p:sldId id="258" r:id="rId8"/>
    <p:sldId id="272" r:id="rId9"/>
    <p:sldId id="259" r:id="rId10"/>
    <p:sldId id="261" r:id="rId11"/>
    <p:sldId id="260" r:id="rId12"/>
    <p:sldId id="274" r:id="rId13"/>
    <p:sldId id="276" r:id="rId14"/>
    <p:sldId id="263" r:id="rId15"/>
    <p:sldId id="266" r:id="rId16"/>
    <p:sldId id="268" r:id="rId17"/>
    <p:sldId id="275" r:id="rId18"/>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7" d="100"/>
          <a:sy n="77" d="100"/>
        </p:scale>
        <p:origin x="45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ckford, Robin J." userId="69c08670-b70e-496a-83d2-b8c963532c72" providerId="ADAL" clId="{E124A95E-4DB7-4CD8-B163-DDEF70E2BAC8}"/>
    <pc:docChg chg="custSel modSld">
      <pc:chgData name="Bickford, Robin J." userId="69c08670-b70e-496a-83d2-b8c963532c72" providerId="ADAL" clId="{E124A95E-4DB7-4CD8-B163-DDEF70E2BAC8}" dt="2023-07-10T18:02:49.581" v="4" actId="478"/>
      <pc:docMkLst>
        <pc:docMk/>
      </pc:docMkLst>
      <pc:sldChg chg="modSp mod">
        <pc:chgData name="Bickford, Robin J." userId="69c08670-b70e-496a-83d2-b8c963532c72" providerId="ADAL" clId="{E124A95E-4DB7-4CD8-B163-DDEF70E2BAC8}" dt="2023-07-10T17:43:56.702" v="3" actId="20577"/>
        <pc:sldMkLst>
          <pc:docMk/>
          <pc:sldMk cId="311741230" sldId="270"/>
        </pc:sldMkLst>
        <pc:spChg chg="mod">
          <ac:chgData name="Bickford, Robin J." userId="69c08670-b70e-496a-83d2-b8c963532c72" providerId="ADAL" clId="{E124A95E-4DB7-4CD8-B163-DDEF70E2BAC8}" dt="2023-07-10T17:43:56.702" v="3" actId="20577"/>
          <ac:spMkLst>
            <pc:docMk/>
            <pc:sldMk cId="311741230" sldId="270"/>
            <ac:spMk id="3" creationId="{00000000-0000-0000-0000-000000000000}"/>
          </ac:spMkLst>
        </pc:spChg>
      </pc:sldChg>
      <pc:sldChg chg="delSp mod">
        <pc:chgData name="Bickford, Robin J." userId="69c08670-b70e-496a-83d2-b8c963532c72" providerId="ADAL" clId="{E124A95E-4DB7-4CD8-B163-DDEF70E2BAC8}" dt="2023-07-10T18:02:49.581" v="4" actId="478"/>
        <pc:sldMkLst>
          <pc:docMk/>
          <pc:sldMk cId="1295075058" sldId="274"/>
        </pc:sldMkLst>
        <pc:picChg chg="del">
          <ac:chgData name="Bickford, Robin J." userId="69c08670-b70e-496a-83d2-b8c963532c72" providerId="ADAL" clId="{E124A95E-4DB7-4CD8-B163-DDEF70E2BAC8}" dt="2023-07-10T18:02:49.581" v="4" actId="478"/>
          <ac:picMkLst>
            <pc:docMk/>
            <pc:sldMk cId="1295075058" sldId="274"/>
            <ac:picMk id="9" creationId="{20948234-0973-44EB-8E23-257136CED50B}"/>
          </ac:picMkLst>
        </pc:picChg>
      </pc:sldChg>
    </pc:docChg>
  </pc:docChgLst>
  <pc:docChgLst>
    <pc:chgData name="Bickford, Robin J." userId="69c08670-b70e-496a-83d2-b8c963532c72" providerId="ADAL" clId="{8CBB6CB4-EE11-4C6E-9743-D47868A95BF3}"/>
    <pc:docChg chg="custSel modSld">
      <pc:chgData name="Bickford, Robin J." userId="69c08670-b70e-496a-83d2-b8c963532c72" providerId="ADAL" clId="{8CBB6CB4-EE11-4C6E-9743-D47868A95BF3}" dt="2023-06-12T19:20:23.107" v="140" actId="27636"/>
      <pc:docMkLst>
        <pc:docMk/>
      </pc:docMkLst>
      <pc:sldChg chg="modSp mod">
        <pc:chgData name="Bickford, Robin J." userId="69c08670-b70e-496a-83d2-b8c963532c72" providerId="ADAL" clId="{8CBB6CB4-EE11-4C6E-9743-D47868A95BF3}" dt="2023-06-12T19:20:23.107" v="140" actId="27636"/>
        <pc:sldMkLst>
          <pc:docMk/>
          <pc:sldMk cId="2432348434" sldId="257"/>
        </pc:sldMkLst>
        <pc:spChg chg="mod">
          <ac:chgData name="Bickford, Robin J." userId="69c08670-b70e-496a-83d2-b8c963532c72" providerId="ADAL" clId="{8CBB6CB4-EE11-4C6E-9743-D47868A95BF3}" dt="2023-06-12T19:20:23.107" v="140" actId="27636"/>
          <ac:spMkLst>
            <pc:docMk/>
            <pc:sldMk cId="2432348434" sldId="257"/>
            <ac:spMk id="3" creationId="{383C0D95-3CBB-405B-AE3C-270D2DA8BD1F}"/>
          </ac:spMkLst>
        </pc:spChg>
      </pc:sldChg>
      <pc:sldChg chg="modSp mod">
        <pc:chgData name="Bickford, Robin J." userId="69c08670-b70e-496a-83d2-b8c963532c72" providerId="ADAL" clId="{8CBB6CB4-EE11-4C6E-9743-D47868A95BF3}" dt="2023-06-12T19:17:32.045" v="5" actId="20577"/>
        <pc:sldMkLst>
          <pc:docMk/>
          <pc:sldMk cId="311741230" sldId="270"/>
        </pc:sldMkLst>
        <pc:spChg chg="mod">
          <ac:chgData name="Bickford, Robin J." userId="69c08670-b70e-496a-83d2-b8c963532c72" providerId="ADAL" clId="{8CBB6CB4-EE11-4C6E-9743-D47868A95BF3}" dt="2023-06-12T19:17:32.045" v="5" actId="20577"/>
          <ac:spMkLst>
            <pc:docMk/>
            <pc:sldMk cId="311741230" sldId="270"/>
            <ac:spMk id="3" creationId="{00000000-0000-0000-0000-000000000000}"/>
          </ac:spMkLst>
        </pc:spChg>
      </pc:sldChg>
    </pc:docChg>
  </pc:docChgLst>
  <pc:docChgLst>
    <pc:chgData name="Bickford, Robin J." userId="69c08670-b70e-496a-83d2-b8c963532c72" providerId="ADAL" clId="{9FF3CA39-299F-4B68-B8E5-D9BA606AEB77}"/>
    <pc:docChg chg="custSel modSld">
      <pc:chgData name="Bickford, Robin J." userId="69c08670-b70e-496a-83d2-b8c963532c72" providerId="ADAL" clId="{9FF3CA39-299F-4B68-B8E5-D9BA606AEB77}" dt="2023-04-09T14:18:43.724" v="148" actId="6549"/>
      <pc:docMkLst>
        <pc:docMk/>
      </pc:docMkLst>
      <pc:sldChg chg="modSp mod">
        <pc:chgData name="Bickford, Robin J." userId="69c08670-b70e-496a-83d2-b8c963532c72" providerId="ADAL" clId="{9FF3CA39-299F-4B68-B8E5-D9BA606AEB77}" dt="2023-04-09T14:16:13.406" v="130" actId="20577"/>
        <pc:sldMkLst>
          <pc:docMk/>
          <pc:sldMk cId="2432348434" sldId="257"/>
        </pc:sldMkLst>
        <pc:spChg chg="mod">
          <ac:chgData name="Bickford, Robin J." userId="69c08670-b70e-496a-83d2-b8c963532c72" providerId="ADAL" clId="{9FF3CA39-299F-4B68-B8E5-D9BA606AEB77}" dt="2023-04-09T14:16:13.406" v="130" actId="20577"/>
          <ac:spMkLst>
            <pc:docMk/>
            <pc:sldMk cId="2432348434" sldId="257"/>
            <ac:spMk id="3" creationId="{383C0D95-3CBB-405B-AE3C-270D2DA8BD1F}"/>
          </ac:spMkLst>
        </pc:spChg>
      </pc:sldChg>
      <pc:sldChg chg="modSp mod">
        <pc:chgData name="Bickford, Robin J." userId="69c08670-b70e-496a-83d2-b8c963532c72" providerId="ADAL" clId="{9FF3CA39-299F-4B68-B8E5-D9BA606AEB77}" dt="2023-04-09T14:16:47.052" v="132" actId="14100"/>
        <pc:sldMkLst>
          <pc:docMk/>
          <pc:sldMk cId="549223535" sldId="258"/>
        </pc:sldMkLst>
        <pc:spChg chg="mod">
          <ac:chgData name="Bickford, Robin J." userId="69c08670-b70e-496a-83d2-b8c963532c72" providerId="ADAL" clId="{9FF3CA39-299F-4B68-B8E5-D9BA606AEB77}" dt="2023-04-09T14:16:47.052" v="132" actId="14100"/>
          <ac:spMkLst>
            <pc:docMk/>
            <pc:sldMk cId="549223535" sldId="258"/>
            <ac:spMk id="3" creationId="{1D85ECE1-BB60-4541-86ED-5983FCEB0137}"/>
          </ac:spMkLst>
        </pc:spChg>
      </pc:sldChg>
      <pc:sldChg chg="modSp mod">
        <pc:chgData name="Bickford, Robin J." userId="69c08670-b70e-496a-83d2-b8c963532c72" providerId="ADAL" clId="{9FF3CA39-299F-4B68-B8E5-D9BA606AEB77}" dt="2023-04-09T14:18:43.724" v="148" actId="6549"/>
        <pc:sldMkLst>
          <pc:docMk/>
          <pc:sldMk cId="1135076500" sldId="259"/>
        </pc:sldMkLst>
        <pc:spChg chg="mod">
          <ac:chgData name="Bickford, Robin J." userId="69c08670-b70e-496a-83d2-b8c963532c72" providerId="ADAL" clId="{9FF3CA39-299F-4B68-B8E5-D9BA606AEB77}" dt="2023-04-09T14:18:43.724" v="148" actId="6549"/>
          <ac:spMkLst>
            <pc:docMk/>
            <pc:sldMk cId="1135076500" sldId="259"/>
            <ac:spMk id="3" creationId="{DFD57919-CF36-447A-A011-5647BDF67C75}"/>
          </ac:spMkLst>
        </pc:spChg>
      </pc:sldChg>
      <pc:sldChg chg="modSp mod">
        <pc:chgData name="Bickford, Robin J." userId="69c08670-b70e-496a-83d2-b8c963532c72" providerId="ADAL" clId="{9FF3CA39-299F-4B68-B8E5-D9BA606AEB77}" dt="2023-04-09T14:14:04.451" v="6" actId="20577"/>
        <pc:sldMkLst>
          <pc:docMk/>
          <pc:sldMk cId="311741230" sldId="270"/>
        </pc:sldMkLst>
        <pc:spChg chg="mod">
          <ac:chgData name="Bickford, Robin J." userId="69c08670-b70e-496a-83d2-b8c963532c72" providerId="ADAL" clId="{9FF3CA39-299F-4B68-B8E5-D9BA606AEB77}" dt="2023-04-09T14:14:04.451" v="6" actId="20577"/>
          <ac:spMkLst>
            <pc:docMk/>
            <pc:sldMk cId="311741230" sldId="27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FA236405-75BF-40CF-A102-0F3EF825E4E4}" type="datetimeFigureOut">
              <a:rPr lang="en-US" smtClean="0"/>
              <a:t>7/10/2023</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1513"/>
            <a:ext cx="5486400" cy="3668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8"/>
            <a:ext cx="2971800" cy="466725"/>
          </a:xfrm>
          <a:prstGeom prst="rect">
            <a:avLst/>
          </a:prstGeom>
        </p:spPr>
        <p:txBody>
          <a:bodyPr vert="horz" lIns="91440" tIns="45720" rIns="91440" bIns="45720" rtlCol="0" anchor="b"/>
          <a:lstStyle>
            <a:lvl1pPr algn="r">
              <a:defRPr sz="1200"/>
            </a:lvl1pPr>
          </a:lstStyle>
          <a:p>
            <a:fld id="{16A31B97-3BD8-4C73-9F34-608842F4F5B5}" type="slidenum">
              <a:rPr lang="en-US" smtClean="0"/>
              <a:t>‹#›</a:t>
            </a:fld>
            <a:endParaRPr lang="en-US"/>
          </a:p>
        </p:txBody>
      </p:sp>
    </p:spTree>
    <p:extLst>
      <p:ext uri="{BB962C8B-B14F-4D97-AF65-F5344CB8AC3E}">
        <p14:creationId xmlns:p14="http://schemas.microsoft.com/office/powerpoint/2010/main" val="434264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A9F27D-83D8-4CE4-B3BD-A4581E189851}" type="slidenum">
              <a:rPr lang="en-US" smtClean="0"/>
              <a:t>13</a:t>
            </a:fld>
            <a:endParaRPr lang="en-US" dirty="0"/>
          </a:p>
        </p:txBody>
      </p:sp>
    </p:spTree>
    <p:extLst>
      <p:ext uri="{BB962C8B-B14F-4D97-AF65-F5344CB8AC3E}">
        <p14:creationId xmlns:p14="http://schemas.microsoft.com/office/powerpoint/2010/main" val="4260309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76FFC1-FA82-473D-B8AB-92B311C41072}" type="datetime1">
              <a:rPr lang="en-US" smtClean="0"/>
              <a:t>7/10/2023</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497141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EA8AD4-4484-4A3F-AE44-03C288D655DD}" type="datetime1">
              <a:rPr lang="en-US" smtClean="0"/>
              <a:t>7/10/2023</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412158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8883C2-44DD-4B7D-B3DB-10305C261740}" type="datetime1">
              <a:rPr lang="en-US" smtClean="0"/>
              <a:t>7/10/2023</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46614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C88E06-2758-4C76-A6E0-1BD266F963E5}"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63F6A-819C-441E-A456-0CA343413772}" type="slidenum">
              <a:rPr lang="en-US" smtClean="0"/>
              <a:t>‹#›</a:t>
            </a:fld>
            <a:endParaRPr lang="en-US"/>
          </a:p>
        </p:txBody>
      </p:sp>
    </p:spTree>
    <p:extLst>
      <p:ext uri="{BB962C8B-B14F-4D97-AF65-F5344CB8AC3E}">
        <p14:creationId xmlns:p14="http://schemas.microsoft.com/office/powerpoint/2010/main" val="3166511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88E06-2758-4C76-A6E0-1BD266F963E5}"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63F6A-819C-441E-A456-0CA343413772}" type="slidenum">
              <a:rPr lang="en-US" smtClean="0"/>
              <a:t>‹#›</a:t>
            </a:fld>
            <a:endParaRPr lang="en-US"/>
          </a:p>
        </p:txBody>
      </p:sp>
    </p:spTree>
    <p:extLst>
      <p:ext uri="{BB962C8B-B14F-4D97-AF65-F5344CB8AC3E}">
        <p14:creationId xmlns:p14="http://schemas.microsoft.com/office/powerpoint/2010/main" val="3841658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C88E06-2758-4C76-A6E0-1BD266F963E5}"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63F6A-819C-441E-A456-0CA343413772}" type="slidenum">
              <a:rPr lang="en-US" smtClean="0"/>
              <a:t>‹#›</a:t>
            </a:fld>
            <a:endParaRPr lang="en-US"/>
          </a:p>
        </p:txBody>
      </p:sp>
    </p:spTree>
    <p:extLst>
      <p:ext uri="{BB962C8B-B14F-4D97-AF65-F5344CB8AC3E}">
        <p14:creationId xmlns:p14="http://schemas.microsoft.com/office/powerpoint/2010/main" val="2552261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C88E06-2758-4C76-A6E0-1BD266F963E5}"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63F6A-819C-441E-A456-0CA343413772}" type="slidenum">
              <a:rPr lang="en-US" smtClean="0"/>
              <a:t>‹#›</a:t>
            </a:fld>
            <a:endParaRPr lang="en-US"/>
          </a:p>
        </p:txBody>
      </p:sp>
    </p:spTree>
    <p:extLst>
      <p:ext uri="{BB962C8B-B14F-4D97-AF65-F5344CB8AC3E}">
        <p14:creationId xmlns:p14="http://schemas.microsoft.com/office/powerpoint/2010/main" val="3354007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C88E06-2758-4C76-A6E0-1BD266F963E5}" type="datetimeFigureOut">
              <a:rPr lang="en-US" smtClean="0"/>
              <a:t>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863F6A-819C-441E-A456-0CA343413772}" type="slidenum">
              <a:rPr lang="en-US" smtClean="0"/>
              <a:t>‹#›</a:t>
            </a:fld>
            <a:endParaRPr lang="en-US"/>
          </a:p>
        </p:txBody>
      </p:sp>
    </p:spTree>
    <p:extLst>
      <p:ext uri="{BB962C8B-B14F-4D97-AF65-F5344CB8AC3E}">
        <p14:creationId xmlns:p14="http://schemas.microsoft.com/office/powerpoint/2010/main" val="586293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C88E06-2758-4C76-A6E0-1BD266F963E5}" type="datetimeFigureOut">
              <a:rPr lang="en-US" smtClean="0"/>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863F6A-819C-441E-A456-0CA343413772}" type="slidenum">
              <a:rPr lang="en-US" smtClean="0"/>
              <a:t>‹#›</a:t>
            </a:fld>
            <a:endParaRPr lang="en-US"/>
          </a:p>
        </p:txBody>
      </p:sp>
    </p:spTree>
    <p:extLst>
      <p:ext uri="{BB962C8B-B14F-4D97-AF65-F5344CB8AC3E}">
        <p14:creationId xmlns:p14="http://schemas.microsoft.com/office/powerpoint/2010/main" val="1361504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88E06-2758-4C76-A6E0-1BD266F963E5}" type="datetimeFigureOut">
              <a:rPr lang="en-US" smtClean="0"/>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863F6A-819C-441E-A456-0CA343413772}" type="slidenum">
              <a:rPr lang="en-US" smtClean="0"/>
              <a:t>‹#›</a:t>
            </a:fld>
            <a:endParaRPr lang="en-US"/>
          </a:p>
        </p:txBody>
      </p:sp>
    </p:spTree>
    <p:extLst>
      <p:ext uri="{BB962C8B-B14F-4D97-AF65-F5344CB8AC3E}">
        <p14:creationId xmlns:p14="http://schemas.microsoft.com/office/powerpoint/2010/main" val="1126052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C88E06-2758-4C76-A6E0-1BD266F963E5}"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63F6A-819C-441E-A456-0CA343413772}" type="slidenum">
              <a:rPr lang="en-US" smtClean="0"/>
              <a:t>‹#›</a:t>
            </a:fld>
            <a:endParaRPr lang="en-US"/>
          </a:p>
        </p:txBody>
      </p:sp>
    </p:spTree>
    <p:extLst>
      <p:ext uri="{BB962C8B-B14F-4D97-AF65-F5344CB8AC3E}">
        <p14:creationId xmlns:p14="http://schemas.microsoft.com/office/powerpoint/2010/main" val="137067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3C7305-52F7-49BC-B3BF-7194D70178C1}" type="datetime1">
              <a:rPr lang="en-US" smtClean="0"/>
              <a:t>7/10/2023</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430064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63F6A-819C-441E-A456-0CA343413772}" type="slidenum">
              <a:rPr lang="en-US" smtClean="0"/>
              <a:t>‹#›</a:t>
            </a:fld>
            <a:endParaRPr lang="en-US"/>
          </a:p>
        </p:txBody>
      </p:sp>
      <p:sp>
        <p:nvSpPr>
          <p:cNvPr id="5" name="Date Placeholder 4"/>
          <p:cNvSpPr>
            <a:spLocks noGrp="1"/>
          </p:cNvSpPr>
          <p:nvPr>
            <p:ph type="dt" sz="half" idx="10"/>
          </p:nvPr>
        </p:nvSpPr>
        <p:spPr/>
        <p:txBody>
          <a:bodyPr/>
          <a:lstStyle/>
          <a:p>
            <a:fld id="{D6C88E06-2758-4C76-A6E0-1BD266F963E5}" type="datetimeFigureOut">
              <a:rPr lang="en-US" smtClean="0"/>
              <a:t>7/10/2023</a:t>
            </a:fld>
            <a:endParaRPr lang="en-US"/>
          </a:p>
        </p:txBody>
      </p:sp>
    </p:spTree>
    <p:extLst>
      <p:ext uri="{BB962C8B-B14F-4D97-AF65-F5344CB8AC3E}">
        <p14:creationId xmlns:p14="http://schemas.microsoft.com/office/powerpoint/2010/main" val="1050995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C88E06-2758-4C76-A6E0-1BD266F963E5}"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63F6A-819C-441E-A456-0CA343413772}" type="slidenum">
              <a:rPr lang="en-US" smtClean="0"/>
              <a:t>‹#›</a:t>
            </a:fld>
            <a:endParaRPr lang="en-US"/>
          </a:p>
        </p:txBody>
      </p:sp>
    </p:spTree>
    <p:extLst>
      <p:ext uri="{BB962C8B-B14F-4D97-AF65-F5344CB8AC3E}">
        <p14:creationId xmlns:p14="http://schemas.microsoft.com/office/powerpoint/2010/main" val="1395618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C88E06-2758-4C76-A6E0-1BD266F963E5}"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63F6A-819C-441E-A456-0CA34341377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28711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C88E06-2758-4C76-A6E0-1BD266F963E5}"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63F6A-819C-441E-A456-0CA343413772}" type="slidenum">
              <a:rPr lang="en-US" smtClean="0"/>
              <a:t>‹#›</a:t>
            </a:fld>
            <a:endParaRPr lang="en-US"/>
          </a:p>
        </p:txBody>
      </p:sp>
    </p:spTree>
    <p:extLst>
      <p:ext uri="{BB962C8B-B14F-4D97-AF65-F5344CB8AC3E}">
        <p14:creationId xmlns:p14="http://schemas.microsoft.com/office/powerpoint/2010/main" val="2357809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C88E06-2758-4C76-A6E0-1BD266F963E5}"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63F6A-819C-441E-A456-0CA34341377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18762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C88E06-2758-4C76-A6E0-1BD266F963E5}"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63F6A-819C-441E-A456-0CA343413772}" type="slidenum">
              <a:rPr lang="en-US" smtClean="0"/>
              <a:t>‹#›</a:t>
            </a:fld>
            <a:endParaRPr lang="en-US"/>
          </a:p>
        </p:txBody>
      </p:sp>
    </p:spTree>
    <p:extLst>
      <p:ext uri="{BB962C8B-B14F-4D97-AF65-F5344CB8AC3E}">
        <p14:creationId xmlns:p14="http://schemas.microsoft.com/office/powerpoint/2010/main" val="3328343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88E06-2758-4C76-A6E0-1BD266F963E5}"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63F6A-819C-441E-A456-0CA343413772}" type="slidenum">
              <a:rPr lang="en-US" smtClean="0"/>
              <a:t>‹#›</a:t>
            </a:fld>
            <a:endParaRPr lang="en-US"/>
          </a:p>
        </p:txBody>
      </p:sp>
    </p:spTree>
    <p:extLst>
      <p:ext uri="{BB962C8B-B14F-4D97-AF65-F5344CB8AC3E}">
        <p14:creationId xmlns:p14="http://schemas.microsoft.com/office/powerpoint/2010/main" val="237328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88E06-2758-4C76-A6E0-1BD266F963E5}"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63F6A-819C-441E-A456-0CA343413772}" type="slidenum">
              <a:rPr lang="en-US" smtClean="0"/>
              <a:t>‹#›</a:t>
            </a:fld>
            <a:endParaRPr lang="en-US"/>
          </a:p>
        </p:txBody>
      </p:sp>
    </p:spTree>
    <p:extLst>
      <p:ext uri="{BB962C8B-B14F-4D97-AF65-F5344CB8AC3E}">
        <p14:creationId xmlns:p14="http://schemas.microsoft.com/office/powerpoint/2010/main" val="167682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0E0B9-6FAF-403E-9F15-136A38E3D574}" type="datetime1">
              <a:rPr lang="en-US" smtClean="0"/>
              <a:t>7/10/2023</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79525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E640BB-99B6-416B-88F7-D6870326FA0F}" type="datetime1">
              <a:rPr lang="en-US" smtClean="0"/>
              <a:t>7/10/2023</a:t>
            </a:fld>
            <a:endParaRPr lang="en-US" dirty="0"/>
          </a:p>
        </p:txBody>
      </p:sp>
      <p:sp>
        <p:nvSpPr>
          <p:cNvPr id="6" name="Footer Placeholder 5"/>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30435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40A053-4859-4DC6-A8DC-6431CC4CFD73}" type="datetime1">
              <a:rPr lang="en-US" smtClean="0"/>
              <a:t>7/10/2023</a:t>
            </a:fld>
            <a:endParaRPr lang="en-US" dirty="0"/>
          </a:p>
        </p:txBody>
      </p:sp>
      <p:sp>
        <p:nvSpPr>
          <p:cNvPr id="8" name="Footer Placeholder 7"/>
          <p:cNvSpPr>
            <a:spLocks noGrp="1"/>
          </p:cNvSpPr>
          <p:nvPr>
            <p:ph type="ftr" sz="quarter" idx="11"/>
          </p:nvPr>
        </p:nvSpPr>
        <p:spPr/>
        <p:txBody>
          <a:bodyPr/>
          <a:lstStyle/>
          <a:p>
            <a:r>
              <a:rPr lang="en-US"/>
              <a:t>Maine Department of Health and Human Services</a:t>
            </a:r>
            <a:endParaRPr lang="en-US" dirty="0"/>
          </a:p>
        </p:txBody>
      </p:sp>
      <p:sp>
        <p:nvSpPr>
          <p:cNvPr id="9" name="Slide Number Placeholder 8"/>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566992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6D6E0B-A923-4CE2-8E84-A05641F4546A}" type="datetime1">
              <a:rPr lang="en-US" smtClean="0"/>
              <a:t>7/10/2023</a:t>
            </a:fld>
            <a:endParaRPr lang="en-US" dirty="0"/>
          </a:p>
        </p:txBody>
      </p:sp>
      <p:sp>
        <p:nvSpPr>
          <p:cNvPr id="4" name="Footer Placeholder 3"/>
          <p:cNvSpPr>
            <a:spLocks noGrp="1"/>
          </p:cNvSpPr>
          <p:nvPr>
            <p:ph type="ftr" sz="quarter" idx="11"/>
          </p:nvPr>
        </p:nvSpPr>
        <p:spPr/>
        <p:txBody>
          <a:bodyPr/>
          <a:lstStyle/>
          <a:p>
            <a:r>
              <a:rPr lang="en-US"/>
              <a:t>Maine Department of Health and Human Services</a:t>
            </a:r>
            <a:endParaRPr lang="en-US" dirty="0"/>
          </a:p>
        </p:txBody>
      </p:sp>
      <p:sp>
        <p:nvSpPr>
          <p:cNvPr id="5" name="Slide Number Placeholder 4"/>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62434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70A87-BAE6-4D5D-86DF-3F13CB3AEEA6}" type="datetime1">
              <a:rPr lang="en-US" smtClean="0"/>
              <a:t>7/10/2023</a:t>
            </a:fld>
            <a:endParaRPr lang="en-US" dirty="0"/>
          </a:p>
        </p:txBody>
      </p:sp>
      <p:sp>
        <p:nvSpPr>
          <p:cNvPr id="3" name="Footer Placeholder 2"/>
          <p:cNvSpPr>
            <a:spLocks noGrp="1"/>
          </p:cNvSpPr>
          <p:nvPr>
            <p:ph type="ftr" sz="quarter" idx="11"/>
          </p:nvPr>
        </p:nvSpPr>
        <p:spPr/>
        <p:txBody>
          <a:bodyPr/>
          <a:lstStyle/>
          <a:p>
            <a:r>
              <a:rPr lang="en-US"/>
              <a:t>Maine Department of Health and Human Services</a:t>
            </a:r>
            <a:endParaRPr lang="en-US" dirty="0"/>
          </a:p>
        </p:txBody>
      </p:sp>
      <p:sp>
        <p:nvSpPr>
          <p:cNvPr id="4" name="Slide Number Placeholder 3"/>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249058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ADEC63-C81A-4615-9583-045C5499212E}" type="datetime1">
              <a:rPr lang="en-US" smtClean="0"/>
              <a:t>7/10/2023</a:t>
            </a:fld>
            <a:endParaRPr lang="en-US" dirty="0"/>
          </a:p>
        </p:txBody>
      </p:sp>
      <p:sp>
        <p:nvSpPr>
          <p:cNvPr id="6" name="Footer Placeholder 5"/>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93582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B0A2C0-A722-4512-AD22-3A6B340CC446}" type="datetime1">
              <a:rPr lang="en-US" smtClean="0"/>
              <a:t>7/10/2023</a:t>
            </a:fld>
            <a:endParaRPr lang="en-US" dirty="0"/>
          </a:p>
        </p:txBody>
      </p:sp>
      <p:sp>
        <p:nvSpPr>
          <p:cNvPr id="6" name="Footer Placeholder 5"/>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59641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5E651-5E7C-447B-8E63-5B75A8F360CB}" type="datetime1">
              <a:rPr lang="en-US" smtClean="0"/>
              <a:t>7/10/2023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Maine Department of Health and Human Services</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82BC9-63B1-475F-82C3-3D3DE5316FF5}" type="slidenum">
              <a:rPr lang="en-US" smtClean="0"/>
              <a:t>‹#›</a:t>
            </a:fld>
            <a:endParaRPr lang="en-US" dirty="0"/>
          </a:p>
        </p:txBody>
      </p:sp>
    </p:spTree>
    <p:extLst>
      <p:ext uri="{BB962C8B-B14F-4D97-AF65-F5344CB8AC3E}">
        <p14:creationId xmlns:p14="http://schemas.microsoft.com/office/powerpoint/2010/main" val="233365223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C88E06-2758-4C76-A6E0-1BD266F963E5}" type="datetimeFigureOut">
              <a:rPr lang="en-US" smtClean="0"/>
              <a:t>7/10/2023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9863F6A-819C-441E-A456-0CA343413772}" type="slidenum">
              <a:rPr lang="en-US" smtClean="0"/>
              <a:t>‹#›</a:t>
            </a:fld>
            <a:endParaRPr lang="en-US"/>
          </a:p>
        </p:txBody>
      </p:sp>
    </p:spTree>
    <p:extLst>
      <p:ext uri="{BB962C8B-B14F-4D97-AF65-F5344CB8AC3E}">
        <p14:creationId xmlns:p14="http://schemas.microsoft.com/office/powerpoint/2010/main" val="142663242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document-agreement-documents-sign-428338/" TargetMode="External"/><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Bonnie_Jagoditz,_the_assistant_district_counsel_for_the_U.S._Army_Corps_of_Engineers_Nashville_Office_of_Counsel,_poses_for_a_photo,_after_being_named_the_District_Employee_of_the_Month_of_October,_in_Nashville_131127-A-BO243-004.jpg" TargetMode="External"/><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imple.wikipedia.org/wiki/U.S._postal_abbreviations" TargetMode="External"/><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childandfamilyblog.com/social-emotional-learning/parenting-programs/" TargetMode="External"/><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File:Flag-map_of_Maine.svg"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wendaful.com/2015/04/midori-inserts-printables-monthly/" TargetMode="External"/><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checklist-check-list-marker-2077019/" TargetMode="External"/><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seandreilinger/2454019004" TargetMode="External"/><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icpedia.org/highway-signs/t/travel.html" TargetMode="External"/><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762000"/>
            <a:ext cx="9143999" cy="1905000"/>
          </a:xfrm>
          <a:solidFill>
            <a:srgbClr val="004D80"/>
          </a:solidFill>
        </p:spPr>
        <p:txBody>
          <a:bodyPr>
            <a:noAutofit/>
          </a:bodyPr>
          <a:lstStyle/>
          <a:p>
            <a:r>
              <a:rPr lang="en-US" sz="3600" dirty="0">
                <a:solidFill>
                  <a:schemeClr val="bg1"/>
                </a:solidFill>
                <a:latin typeface="Times New Roman" panose="02020603050405020304" pitchFamily="18" charset="0"/>
                <a:cs typeface="Times New Roman" panose="02020603050405020304" pitchFamily="18" charset="0"/>
              </a:rPr>
              <a:t>Mileage Reimbursement for </a:t>
            </a:r>
            <a:br>
              <a:rPr lang="en-US" sz="3600" dirty="0">
                <a:solidFill>
                  <a:schemeClr val="bg1"/>
                </a:solidFill>
                <a:latin typeface="Times New Roman" panose="02020603050405020304" pitchFamily="18" charset="0"/>
                <a:cs typeface="Times New Roman" panose="02020603050405020304" pitchFamily="18" charset="0"/>
              </a:rPr>
            </a:br>
            <a:r>
              <a:rPr lang="en-US" sz="3600" dirty="0">
                <a:solidFill>
                  <a:schemeClr val="bg1"/>
                </a:solidFill>
                <a:latin typeface="Times New Roman" panose="02020603050405020304" pitchFamily="18" charset="0"/>
                <a:cs typeface="Times New Roman" panose="02020603050405020304" pitchFamily="18" charset="0"/>
              </a:rPr>
              <a:t>Resource Parents</a:t>
            </a:r>
            <a:br>
              <a:rPr lang="en-US" sz="3600" dirty="0">
                <a:solidFill>
                  <a:schemeClr val="bg1"/>
                </a:solidFill>
                <a:latin typeface="Times New Roman" panose="02020603050405020304" pitchFamily="18" charset="0"/>
                <a:cs typeface="Times New Roman" panose="02020603050405020304" pitchFamily="18" charset="0"/>
              </a:rPr>
            </a:b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895598" y="2667000"/>
            <a:ext cx="6400800" cy="2209800"/>
          </a:xfrm>
        </p:spPr>
        <p:txBody>
          <a:bodyPr>
            <a:noAutofit/>
          </a:bodyPr>
          <a:lstStyle/>
          <a:p>
            <a:r>
              <a:rPr lang="en-US" sz="2800" dirty="0">
                <a:latin typeface="Times New Roman" panose="02020603050405020304" pitchFamily="18" charset="0"/>
                <a:cs typeface="Times New Roman" panose="02020603050405020304" pitchFamily="18" charset="0"/>
              </a:rPr>
              <a:t>Office of Child &amp; Family Services</a:t>
            </a:r>
          </a:p>
          <a:p>
            <a:r>
              <a:rPr lang="en-US" sz="2800" dirty="0">
                <a:latin typeface="Times New Roman" panose="02020603050405020304" pitchFamily="18" charset="0"/>
                <a:cs typeface="Times New Roman" panose="02020603050405020304" pitchFamily="18" charset="0"/>
              </a:rPr>
              <a:t>Department of Health &amp; Human Services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July 2023 V4</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8230" y="4876801"/>
            <a:ext cx="1515539" cy="1515539"/>
          </a:xfrm>
          <a:prstGeom prst="rect">
            <a:avLst/>
          </a:prstGeom>
        </p:spPr>
      </p:pic>
    </p:spTree>
    <p:extLst>
      <p:ext uri="{BB962C8B-B14F-4D97-AF65-F5344CB8AC3E}">
        <p14:creationId xmlns:p14="http://schemas.microsoft.com/office/powerpoint/2010/main" val="31174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keyboard&#10;&#10;Description automatically generated">
            <a:extLst>
              <a:ext uri="{FF2B5EF4-FFF2-40B4-BE49-F238E27FC236}">
                <a16:creationId xmlns:a16="http://schemas.microsoft.com/office/drawing/2014/main" id="{330B42ED-968D-4C5B-A075-6B2E3AA551B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318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BA83F06-9577-4948-92FC-1BFEAA0F0056}"/>
              </a:ext>
            </a:extLst>
          </p:cNvPr>
          <p:cNvSpPr>
            <a:spLocks noGrp="1"/>
          </p:cNvSpPr>
          <p:nvPr>
            <p:ph type="title"/>
          </p:nvPr>
        </p:nvSpPr>
        <p:spPr>
          <a:xfrm>
            <a:off x="677333" y="609600"/>
            <a:ext cx="3851123" cy="1320800"/>
          </a:xfrm>
        </p:spPr>
        <p:txBody>
          <a:bodyPr>
            <a:normAutofit/>
          </a:bodyPr>
          <a:lstStyle/>
          <a:p>
            <a:r>
              <a:rPr lang="en-US" dirty="0"/>
              <a:t>Caseworker Duties</a:t>
            </a:r>
          </a:p>
        </p:txBody>
      </p:sp>
      <p:sp>
        <p:nvSpPr>
          <p:cNvPr id="3" name="Content Placeholder 2">
            <a:extLst>
              <a:ext uri="{FF2B5EF4-FFF2-40B4-BE49-F238E27FC236}">
                <a16:creationId xmlns:a16="http://schemas.microsoft.com/office/drawing/2014/main" id="{79D9A798-B3DC-4CC1-80A9-34F83BA6D8F6}"/>
              </a:ext>
            </a:extLst>
          </p:cNvPr>
          <p:cNvSpPr>
            <a:spLocks noGrp="1"/>
          </p:cNvSpPr>
          <p:nvPr>
            <p:ph idx="1"/>
          </p:nvPr>
        </p:nvSpPr>
        <p:spPr>
          <a:xfrm>
            <a:off x="677333" y="1728788"/>
            <a:ext cx="4394729" cy="4519611"/>
          </a:xfrm>
        </p:spPr>
        <p:txBody>
          <a:bodyPr>
            <a:normAutofit lnSpcReduction="10000"/>
          </a:bodyPr>
          <a:lstStyle/>
          <a:p>
            <a:pPr>
              <a:lnSpc>
                <a:spcPct val="90000"/>
              </a:lnSpc>
            </a:pPr>
            <a:endParaRPr lang="en-US" sz="1400" b="1" dirty="0"/>
          </a:p>
          <a:p>
            <a:pPr>
              <a:lnSpc>
                <a:spcPct val="90000"/>
              </a:lnSpc>
            </a:pPr>
            <a:r>
              <a:rPr lang="en-US" sz="1400" b="1" dirty="0"/>
              <a:t>The caseworker receives the mileage form and receipts from the Resource Parent.</a:t>
            </a:r>
          </a:p>
          <a:p>
            <a:pPr lvl="1">
              <a:lnSpc>
                <a:spcPct val="90000"/>
              </a:lnSpc>
            </a:pPr>
            <a:r>
              <a:rPr lang="en-US" sz="1400" dirty="0"/>
              <a:t>The Caseworker will review the completed reimbursement form for accuracy; no abbreviations and verify the totals.</a:t>
            </a:r>
          </a:p>
          <a:p>
            <a:pPr lvl="1">
              <a:lnSpc>
                <a:spcPct val="90000"/>
              </a:lnSpc>
            </a:pPr>
            <a:r>
              <a:rPr lang="en-US" sz="1400" dirty="0"/>
              <a:t>The Caseworker will ensure that the child’s name, A number and Case ID are on the form. </a:t>
            </a:r>
          </a:p>
          <a:p>
            <a:pPr lvl="1">
              <a:lnSpc>
                <a:spcPct val="90000"/>
              </a:lnSpc>
            </a:pPr>
            <a:r>
              <a:rPr lang="en-US" sz="1400" dirty="0"/>
              <a:t>Once reviewed by the caseworker, the caseworker will sign and date the form (electronically or physically).</a:t>
            </a:r>
          </a:p>
          <a:p>
            <a:pPr lvl="1">
              <a:lnSpc>
                <a:spcPct val="90000"/>
              </a:lnSpc>
            </a:pPr>
            <a:r>
              <a:rPr lang="en-US" sz="1400" dirty="0"/>
              <a:t>The Caseworker will submit the completed form to the Supervisor for review.</a:t>
            </a:r>
          </a:p>
          <a:p>
            <a:pPr lvl="1">
              <a:lnSpc>
                <a:spcPct val="90000"/>
              </a:lnSpc>
            </a:pPr>
            <a:r>
              <a:rPr lang="en-US" sz="1400" dirty="0"/>
              <a:t>The Supervisor will review the information for accuracy.  The Supervisor will sign and date the form (electronically or print the form and physically sign).</a:t>
            </a:r>
          </a:p>
          <a:p>
            <a:pPr marL="457200" lvl="1" indent="0">
              <a:lnSpc>
                <a:spcPct val="90000"/>
              </a:lnSpc>
              <a:buNone/>
            </a:pPr>
            <a:r>
              <a:rPr lang="en-US" sz="1400" dirty="0"/>
              <a:t>	</a:t>
            </a:r>
          </a:p>
          <a:p>
            <a:pPr>
              <a:lnSpc>
                <a:spcPct val="90000"/>
              </a:lnSpc>
            </a:pPr>
            <a:endParaRPr lang="en-US" sz="1400"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1701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1EF4-2740-4C58-90E3-D8EB2C5E81AB}"/>
              </a:ext>
            </a:extLst>
          </p:cNvPr>
          <p:cNvSpPr>
            <a:spLocks noGrp="1"/>
          </p:cNvSpPr>
          <p:nvPr>
            <p:ph type="title"/>
          </p:nvPr>
        </p:nvSpPr>
        <p:spPr>
          <a:xfrm>
            <a:off x="2849562" y="609600"/>
            <a:ext cx="6424440" cy="830893"/>
          </a:xfrm>
        </p:spPr>
        <p:txBody>
          <a:bodyPr>
            <a:normAutofit fontScale="90000"/>
          </a:bodyPr>
          <a:lstStyle/>
          <a:p>
            <a:pPr>
              <a:lnSpc>
                <a:spcPct val="90000"/>
              </a:lnSpc>
            </a:pPr>
            <a:r>
              <a:rPr lang="en-US" sz="2800" dirty="0"/>
              <a:t>Complete the Service Authorization</a:t>
            </a:r>
            <a:br>
              <a:rPr lang="en-US" sz="2800" dirty="0"/>
            </a:br>
            <a:r>
              <a:rPr lang="en-US" sz="2800" dirty="0"/>
              <a:t>	Payment Process	</a:t>
            </a:r>
          </a:p>
        </p:txBody>
      </p:sp>
      <p:pic>
        <p:nvPicPr>
          <p:cNvPr id="5" name="Picture 4" descr="A person smiling for the camera&#10;&#10;Description automatically generated">
            <a:extLst>
              <a:ext uri="{FF2B5EF4-FFF2-40B4-BE49-F238E27FC236}">
                <a16:creationId xmlns:a16="http://schemas.microsoft.com/office/drawing/2014/main" id="{D151ABF6-32B1-4BC4-A17B-1ECB3D97639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8194" r="17739" b="9090"/>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0" name="Isosceles Triangle 9">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D120E77-0631-4B42-88DE-243D021189FA}"/>
              </a:ext>
            </a:extLst>
          </p:cNvPr>
          <p:cNvSpPr>
            <a:spLocks noGrp="1"/>
          </p:cNvSpPr>
          <p:nvPr>
            <p:ph idx="1"/>
          </p:nvPr>
        </p:nvSpPr>
        <p:spPr>
          <a:xfrm>
            <a:off x="2849562" y="1628385"/>
            <a:ext cx="6424440" cy="4412978"/>
          </a:xfrm>
        </p:spPr>
        <p:txBody>
          <a:bodyPr>
            <a:normAutofit lnSpcReduction="10000"/>
          </a:bodyPr>
          <a:lstStyle/>
          <a:p>
            <a:r>
              <a:rPr lang="en-US" dirty="0"/>
              <a:t>Once the Caseworker and Supervisor review and approve the reimbursement form, it is delivered to the Office Assistant.</a:t>
            </a:r>
          </a:p>
          <a:p>
            <a:r>
              <a:rPr lang="en-US" dirty="0"/>
              <a:t>The Office Assistant will review the accuracy of the information and process the form and receipts.</a:t>
            </a:r>
          </a:p>
          <a:p>
            <a:r>
              <a:rPr lang="en-US" dirty="0"/>
              <a:t>The Office Assistant will scan the completed form and receipts into the system used by the DHHS Accounts Payable team.   </a:t>
            </a:r>
          </a:p>
          <a:p>
            <a:r>
              <a:rPr lang="en-US" dirty="0"/>
              <a:t>The DHHS Accounts Payable team will process the  Mileage Reimbursement form with the proper receipts.  </a:t>
            </a:r>
          </a:p>
          <a:p>
            <a:r>
              <a:rPr lang="en-US" dirty="0"/>
              <a:t>The estimated time between the Resource Parent submitting the Travel form and receipts to the time the payment arrives is </a:t>
            </a:r>
            <a:r>
              <a:rPr lang="en-US"/>
              <a:t>between three </a:t>
            </a:r>
            <a:r>
              <a:rPr lang="en-US" dirty="0"/>
              <a:t>and four business weeks.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3110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AC8ED35F-3D5A-4E89-A547-E4573DA3D8F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801" r="7800"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4F7E3C0F-F78C-4701-9D55-66777A0F5E95}"/>
              </a:ext>
            </a:extLst>
          </p:cNvPr>
          <p:cNvSpPr>
            <a:spLocks noGrp="1"/>
          </p:cNvSpPr>
          <p:nvPr>
            <p:ph type="title"/>
          </p:nvPr>
        </p:nvSpPr>
        <p:spPr>
          <a:xfrm>
            <a:off x="677333" y="609600"/>
            <a:ext cx="3851123" cy="1320800"/>
          </a:xfrm>
        </p:spPr>
        <p:txBody>
          <a:bodyPr>
            <a:normAutofit/>
          </a:bodyPr>
          <a:lstStyle/>
          <a:p>
            <a:r>
              <a:rPr lang="en-US" sz="3300" dirty="0"/>
              <a:t>Travel Outside the State of Maine</a:t>
            </a:r>
          </a:p>
        </p:txBody>
      </p:sp>
      <p:sp>
        <p:nvSpPr>
          <p:cNvPr id="3" name="Content Placeholder 2">
            <a:extLst>
              <a:ext uri="{FF2B5EF4-FFF2-40B4-BE49-F238E27FC236}">
                <a16:creationId xmlns:a16="http://schemas.microsoft.com/office/drawing/2014/main" id="{BEC186C9-FC18-4F27-BCCF-084240DAD37B}"/>
              </a:ext>
            </a:extLst>
          </p:cNvPr>
          <p:cNvSpPr>
            <a:spLocks noGrp="1"/>
          </p:cNvSpPr>
          <p:nvPr>
            <p:ph idx="1"/>
          </p:nvPr>
        </p:nvSpPr>
        <p:spPr>
          <a:xfrm>
            <a:off x="677334" y="1716066"/>
            <a:ext cx="3851122" cy="4532334"/>
          </a:xfrm>
        </p:spPr>
        <p:txBody>
          <a:bodyPr>
            <a:normAutofit fontScale="25000" lnSpcReduction="20000"/>
          </a:bodyPr>
          <a:lstStyle/>
          <a:p>
            <a:pPr marR="0" lvl="0">
              <a:spcBef>
                <a:spcPts val="0"/>
              </a:spcBef>
              <a:spcAft>
                <a:spcPts val="0"/>
              </a:spcAft>
              <a:buFont typeface="Wingdings" panose="05000000000000000000" pitchFamily="2" charset="2"/>
              <a:buChar char="Ø"/>
            </a:pPr>
            <a:endParaRPr lang="en-US" sz="5500" b="1" dirty="0">
              <a:effectLst/>
              <a:ea typeface="Times New Roman" panose="02020603050405020304" pitchFamily="18" charset="0"/>
            </a:endParaRPr>
          </a:p>
          <a:p>
            <a:pPr marR="0" lvl="0">
              <a:spcBef>
                <a:spcPts val="0"/>
              </a:spcBef>
              <a:spcAft>
                <a:spcPts val="0"/>
              </a:spcAft>
              <a:buFont typeface="Wingdings" panose="05000000000000000000" pitchFamily="2" charset="2"/>
              <a:buChar char="Ø"/>
            </a:pPr>
            <a:endParaRPr lang="en-US" sz="5500" b="1" dirty="0">
              <a:ea typeface="Times New Roman" panose="02020603050405020304" pitchFamily="18" charset="0"/>
            </a:endParaRPr>
          </a:p>
          <a:p>
            <a:pPr marR="0" lvl="0">
              <a:spcBef>
                <a:spcPts val="0"/>
              </a:spcBef>
              <a:spcAft>
                <a:spcPts val="0"/>
              </a:spcAft>
              <a:buFont typeface="Wingdings" panose="05000000000000000000" pitchFamily="2" charset="2"/>
              <a:buChar char="Ø"/>
            </a:pPr>
            <a:r>
              <a:rPr lang="en-US" sz="5500" b="1" dirty="0">
                <a:effectLst/>
                <a:ea typeface="Times New Roman" panose="02020603050405020304" pitchFamily="18" charset="0"/>
              </a:rPr>
              <a:t>If you are traveling out of the State of Maine with a foster child, you must work with your caseworker to receive prior approval for this travel.  Your caseworker will submit the approval paperwork and will notify you when OCFS has approved this travel.  </a:t>
            </a:r>
          </a:p>
          <a:p>
            <a:pPr marL="0" marR="0" lvl="0" indent="0">
              <a:spcBef>
                <a:spcPts val="0"/>
              </a:spcBef>
              <a:spcAft>
                <a:spcPts val="0"/>
              </a:spcAft>
              <a:buNone/>
            </a:pPr>
            <a:r>
              <a:rPr lang="en-US" sz="5500" dirty="0"/>
              <a:t> </a:t>
            </a:r>
          </a:p>
          <a:p>
            <a:pPr marR="0" lvl="0">
              <a:spcBef>
                <a:spcPts val="0"/>
              </a:spcBef>
              <a:spcAft>
                <a:spcPts val="0"/>
              </a:spcAft>
              <a:buFont typeface="Wingdings" panose="05000000000000000000" pitchFamily="2" charset="2"/>
              <a:buChar char="Ø"/>
            </a:pPr>
            <a:r>
              <a:rPr lang="en-US" sz="5500" b="1" dirty="0">
                <a:effectLst/>
                <a:ea typeface="Times New Roman" panose="02020603050405020304" pitchFamily="18" charset="0"/>
              </a:rPr>
              <a:t>Travel out of state is not reimbursable unless the travel is due to the medical needs of the child</a:t>
            </a:r>
            <a:r>
              <a:rPr lang="en-US" sz="5500" b="1" dirty="0">
                <a:ea typeface="Times New Roman" panose="02020603050405020304" pitchFamily="18" charset="0"/>
              </a:rPr>
              <a:t>. T</a:t>
            </a:r>
            <a:r>
              <a:rPr lang="en-US" sz="5500" b="1" dirty="0">
                <a:effectLst/>
                <a:ea typeface="Times New Roman" panose="02020603050405020304" pitchFamily="18" charset="0"/>
              </a:rPr>
              <a:t>he travel may be related to provide visitation opportunities to a parent outside of the state or other pre-approved reason.  </a:t>
            </a:r>
          </a:p>
          <a:p>
            <a:pPr marR="0" lvl="0">
              <a:spcBef>
                <a:spcPts val="0"/>
              </a:spcBef>
              <a:spcAft>
                <a:spcPts val="0"/>
              </a:spcAft>
              <a:buFont typeface="Wingdings" panose="05000000000000000000" pitchFamily="2" charset="2"/>
              <a:buChar char="Ø"/>
            </a:pPr>
            <a:endParaRPr lang="en-US" sz="5500" b="1" dirty="0">
              <a:ea typeface="Times New Roman" panose="02020603050405020304" pitchFamily="18" charset="0"/>
            </a:endParaRPr>
          </a:p>
          <a:p>
            <a:pPr marR="0" lvl="0">
              <a:spcBef>
                <a:spcPts val="0"/>
              </a:spcBef>
              <a:spcAft>
                <a:spcPts val="0"/>
              </a:spcAft>
              <a:buFont typeface="Wingdings" panose="05000000000000000000" pitchFamily="2" charset="2"/>
              <a:buChar char="Ø"/>
            </a:pPr>
            <a:r>
              <a:rPr lang="en-US" sz="5500" b="1" dirty="0">
                <a:effectLst/>
                <a:ea typeface="Times New Roman" panose="02020603050405020304" pitchFamily="18" charset="0"/>
              </a:rPr>
              <a:t>We </a:t>
            </a:r>
            <a:r>
              <a:rPr lang="en-US" sz="5500" b="1" u="sng" dirty="0">
                <a:effectLst/>
                <a:ea typeface="Times New Roman" panose="02020603050405020304" pitchFamily="18" charset="0"/>
              </a:rPr>
              <a:t>do not </a:t>
            </a:r>
            <a:r>
              <a:rPr lang="en-US" sz="5500" b="1" dirty="0">
                <a:effectLst/>
                <a:ea typeface="Times New Roman" panose="02020603050405020304" pitchFamily="18" charset="0"/>
              </a:rPr>
              <a:t>reimburse travel expenses for vacations.</a:t>
            </a:r>
          </a:p>
          <a:p>
            <a:pPr marR="0" lvl="0">
              <a:spcBef>
                <a:spcPts val="0"/>
              </a:spcBef>
              <a:spcAft>
                <a:spcPts val="0"/>
              </a:spcAft>
              <a:buFont typeface="Wingdings" panose="05000000000000000000" pitchFamily="2" charset="2"/>
              <a:buChar char="Ø"/>
            </a:pPr>
            <a:endParaRPr lang="en-US" sz="5500" b="1" dirty="0">
              <a:effectLst/>
              <a:ea typeface="Times New Roman" panose="02020603050405020304" pitchFamily="18" charset="0"/>
            </a:endParaRPr>
          </a:p>
          <a:p>
            <a:pPr>
              <a:spcBef>
                <a:spcPts val="0"/>
              </a:spcBef>
              <a:buFont typeface="Wingdings" panose="05000000000000000000" pitchFamily="2" charset="2"/>
              <a:buChar char="Ø"/>
            </a:pPr>
            <a:r>
              <a:rPr lang="en-US" sz="5500" b="1" dirty="0">
                <a:effectLst/>
                <a:ea typeface="Calibri" panose="020F0502020204030204" pitchFamily="34" charset="0"/>
              </a:rPr>
              <a:t>In order to receive reimbursement, you would use the same reimbursement form as when submitting for travel in the State of Maine.  </a:t>
            </a:r>
          </a:p>
          <a:p>
            <a:pPr marR="0" lvl="0">
              <a:spcBef>
                <a:spcPts val="0"/>
              </a:spcBef>
              <a:spcAft>
                <a:spcPts val="0"/>
              </a:spcAft>
              <a:buFont typeface="Wingdings" panose="05000000000000000000" pitchFamily="2" charset="2"/>
              <a:buChar char="Ø"/>
            </a:pPr>
            <a:endParaRPr lang="en-US" dirty="0">
              <a:latin typeface="Trebuchet MS (Body)"/>
            </a:endParaRPr>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82669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225" y="1310717"/>
            <a:ext cx="10010775" cy="3124199"/>
          </a:xfrm>
        </p:spPr>
        <p:txBody>
          <a:bodyPr>
            <a:normAutofit/>
          </a:bodyPr>
          <a:lstStyle/>
          <a:p>
            <a:pPr marL="0" indent="0" algn="ctr">
              <a:spcBef>
                <a:spcPts val="0"/>
              </a:spcBef>
              <a:buNone/>
            </a:pPr>
            <a:endParaRPr lang="en-US" sz="3100" b="1" dirty="0">
              <a:latin typeface="Times New Roman" panose="02020603050405020304" pitchFamily="18" charset="0"/>
              <a:cs typeface="Times New Roman" panose="02020603050405020304" pitchFamily="18" charset="0"/>
            </a:endParaRPr>
          </a:p>
          <a:p>
            <a:pPr marL="0" indent="0" algn="ctr">
              <a:buNone/>
            </a:pPr>
            <a:r>
              <a:rPr lang="en-US" sz="4000" dirty="0">
                <a:solidFill>
                  <a:srgbClr val="3494BA"/>
                </a:solidFill>
                <a:ea typeface="+mj-ea"/>
                <a:cs typeface="+mj-cs"/>
              </a:rPr>
              <a:t>Thank you for your participation in this training.</a:t>
            </a:r>
            <a:endParaRPr lang="en-US" b="1" dirty="0"/>
          </a:p>
          <a:p>
            <a:pPr marL="0" lvl="0" indent="0">
              <a:buClr>
                <a:srgbClr val="3494BA"/>
              </a:buClr>
              <a:buNone/>
            </a:pPr>
            <a:r>
              <a:rPr lang="en-US" sz="2000" dirty="0">
                <a:solidFill>
                  <a:prstClr val="black">
                    <a:lumMod val="50000"/>
                    <a:lumOff val="50000"/>
                  </a:prstClr>
                </a:solidFill>
              </a:rPr>
              <a:t>       If you have any additional questions, please call the OCFS caseworker. </a:t>
            </a:r>
          </a:p>
          <a:p>
            <a:pPr marL="0" indent="0" algn="ctr">
              <a:buNone/>
            </a:pPr>
            <a:endParaRPr lang="en-US" b="1" dirty="0"/>
          </a:p>
        </p:txBody>
      </p:sp>
      <p:sp>
        <p:nvSpPr>
          <p:cNvPr id="4" name="Slide Number Placeholder 3"/>
          <p:cNvSpPr>
            <a:spLocks noGrp="1"/>
          </p:cNvSpPr>
          <p:nvPr>
            <p:ph type="sldNum" sz="quarter" idx="12"/>
          </p:nvPr>
        </p:nvSpPr>
        <p:spPr/>
        <p:txBody>
          <a:bodyPr/>
          <a:lstStyle/>
          <a:p>
            <a:r>
              <a:rPr lang="en-US"/>
              <a:t>23</a:t>
            </a:r>
            <a:endParaRPr lang="en-US" dirty="0"/>
          </a:p>
        </p:txBody>
      </p:sp>
      <p:sp>
        <p:nvSpPr>
          <p:cNvPr id="2" name="Footer Placeholder 1"/>
          <p:cNvSpPr>
            <a:spLocks noGrp="1"/>
          </p:cNvSpPr>
          <p:nvPr>
            <p:ph type="ftr" sz="quarter" idx="11"/>
          </p:nvPr>
        </p:nvSpPr>
        <p:spPr>
          <a:xfrm>
            <a:off x="4419600" y="6356351"/>
            <a:ext cx="3352800" cy="365125"/>
          </a:xfrm>
        </p:spPr>
        <p:txBody>
          <a:bodyPr/>
          <a:lstStyle/>
          <a:p>
            <a:r>
              <a:rPr lang="en-US"/>
              <a:t>Maine Department of Health and Human Services</a:t>
            </a:r>
            <a:endParaRPr lang="en-US" dirty="0"/>
          </a:p>
        </p:txBody>
      </p:sp>
      <p:sp>
        <p:nvSpPr>
          <p:cNvPr id="5" name="Rectangle 4"/>
          <p:cNvSpPr/>
          <p:nvPr/>
        </p:nvSpPr>
        <p:spPr>
          <a:xfrm>
            <a:off x="1100138" y="0"/>
            <a:ext cx="9567862" cy="914400"/>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 </a:t>
            </a:r>
            <a:r>
              <a:rPr lang="en-US" sz="3600" dirty="0">
                <a:latin typeface="Times New Roman" panose="02020603050405020304" pitchFamily="18" charset="0"/>
                <a:cs typeface="Times New Roman" panose="02020603050405020304" pitchFamily="18" charset="0"/>
              </a:rPr>
              <a:t>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8231" y="4752119"/>
            <a:ext cx="1515539" cy="1515539"/>
          </a:xfrm>
          <a:prstGeom prst="rect">
            <a:avLst/>
          </a:prstGeom>
        </p:spPr>
      </p:pic>
    </p:spTree>
    <p:extLst>
      <p:ext uri="{BB962C8B-B14F-4D97-AF65-F5344CB8AC3E}">
        <p14:creationId xmlns:p14="http://schemas.microsoft.com/office/powerpoint/2010/main" val="265645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posing for a photo&#10;&#10;Description automatically generated">
            <a:extLst>
              <a:ext uri="{FF2B5EF4-FFF2-40B4-BE49-F238E27FC236}">
                <a16:creationId xmlns:a16="http://schemas.microsoft.com/office/drawing/2014/main" id="{5409DBA6-3F46-4E07-A674-B97C8A24564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042" r="6850"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40AB5EAE-2F23-4E80-BD45-8CE78B826E41}"/>
              </a:ext>
            </a:extLst>
          </p:cNvPr>
          <p:cNvSpPr>
            <a:spLocks noGrp="1"/>
          </p:cNvSpPr>
          <p:nvPr>
            <p:ph type="title"/>
          </p:nvPr>
        </p:nvSpPr>
        <p:spPr>
          <a:xfrm>
            <a:off x="677333" y="609600"/>
            <a:ext cx="4148164" cy="838954"/>
          </a:xfrm>
        </p:spPr>
        <p:txBody>
          <a:bodyPr>
            <a:normAutofit/>
          </a:bodyPr>
          <a:lstStyle/>
          <a:p>
            <a:r>
              <a:rPr lang="en-US" dirty="0"/>
              <a:t>Resource Parents</a:t>
            </a:r>
          </a:p>
        </p:txBody>
      </p:sp>
      <p:sp>
        <p:nvSpPr>
          <p:cNvPr id="3" name="Content Placeholder 2">
            <a:extLst>
              <a:ext uri="{FF2B5EF4-FFF2-40B4-BE49-F238E27FC236}">
                <a16:creationId xmlns:a16="http://schemas.microsoft.com/office/drawing/2014/main" id="{383C0D95-3CBB-405B-AE3C-270D2DA8BD1F}"/>
              </a:ext>
            </a:extLst>
          </p:cNvPr>
          <p:cNvSpPr>
            <a:spLocks noGrp="1"/>
          </p:cNvSpPr>
          <p:nvPr>
            <p:ph idx="1"/>
          </p:nvPr>
        </p:nvSpPr>
        <p:spPr>
          <a:xfrm>
            <a:off x="677334" y="1448554"/>
            <a:ext cx="3851122" cy="4799845"/>
          </a:xfrm>
        </p:spPr>
        <p:txBody>
          <a:bodyPr>
            <a:normAutofit/>
          </a:bodyPr>
          <a:lstStyle/>
          <a:p>
            <a:pPr>
              <a:lnSpc>
                <a:spcPct val="90000"/>
              </a:lnSpc>
            </a:pPr>
            <a:endParaRPr lang="en-US" sz="1300" b="1" dirty="0"/>
          </a:p>
          <a:p>
            <a:pPr>
              <a:lnSpc>
                <a:spcPct val="90000"/>
              </a:lnSpc>
            </a:pPr>
            <a:r>
              <a:rPr lang="en-US" sz="1300" dirty="0"/>
              <a:t>The Travel Forms are used to reimburse travel expenses to:</a:t>
            </a:r>
          </a:p>
          <a:p>
            <a:pPr lvl="1">
              <a:lnSpc>
                <a:spcPct val="90000"/>
              </a:lnSpc>
            </a:pPr>
            <a:r>
              <a:rPr lang="en-US" sz="1300" dirty="0"/>
              <a:t>Bring children to and from medical visits.</a:t>
            </a:r>
          </a:p>
          <a:p>
            <a:pPr lvl="1">
              <a:lnSpc>
                <a:spcPct val="90000"/>
              </a:lnSpc>
            </a:pPr>
            <a:r>
              <a:rPr lang="en-US" sz="1300" dirty="0"/>
              <a:t>Bring children to visitations with family.</a:t>
            </a:r>
          </a:p>
          <a:p>
            <a:pPr marL="457200" lvl="1" indent="0">
              <a:lnSpc>
                <a:spcPct val="90000"/>
              </a:lnSpc>
              <a:buNone/>
            </a:pPr>
            <a:r>
              <a:rPr lang="en-US" sz="1400" b="1" u="sng" dirty="0"/>
              <a:t>Under special circumstances </a:t>
            </a:r>
            <a:r>
              <a:rPr lang="en-US" sz="1400" dirty="0"/>
              <a:t>with prior approval by OCFS</a:t>
            </a:r>
          </a:p>
          <a:p>
            <a:pPr lvl="1">
              <a:lnSpc>
                <a:spcPct val="90000"/>
              </a:lnSpc>
            </a:pPr>
            <a:r>
              <a:rPr lang="en-US" sz="1300" dirty="0"/>
              <a:t>Bring children to and from school, childcare or other activity that is pre-approved by OCFS Caseworker.  </a:t>
            </a:r>
            <a:endParaRPr lang="en-US" sz="1300" b="1" dirty="0"/>
          </a:p>
          <a:p>
            <a:pPr>
              <a:lnSpc>
                <a:spcPct val="90000"/>
              </a:lnSpc>
            </a:pPr>
            <a:r>
              <a:rPr lang="en-US" sz="1300" b="1" dirty="0"/>
              <a:t>Resource Parent Travel Reimbursement </a:t>
            </a:r>
            <a:r>
              <a:rPr lang="en-US" sz="1300" dirty="0"/>
              <a:t>form is used to reimburse mileage @ $</a:t>
            </a:r>
            <a:r>
              <a:rPr lang="en-US" sz="1300" b="1" dirty="0"/>
              <a:t>.46</a:t>
            </a:r>
            <a:r>
              <a:rPr lang="en-US" sz="1300" dirty="0"/>
              <a:t> cents per mile, effective March 1, 2023.</a:t>
            </a:r>
          </a:p>
          <a:p>
            <a:pPr>
              <a:lnSpc>
                <a:spcPct val="90000"/>
              </a:lnSpc>
            </a:pPr>
            <a:r>
              <a:rPr lang="en-US" sz="1300" dirty="0"/>
              <a:t>The Resource Parent Mileage Reimbursement form has been updated to calculate and total all entries.  This version was created in Microsoft/Excel.  </a:t>
            </a:r>
          </a:p>
          <a:p>
            <a:pPr>
              <a:lnSpc>
                <a:spcPct val="90000"/>
              </a:lnSpc>
            </a:pPr>
            <a:r>
              <a:rPr lang="en-US" sz="1300" dirty="0"/>
              <a:t>A blank mileage form is also available. 	</a:t>
            </a:r>
          </a:p>
          <a:p>
            <a:pPr>
              <a:lnSpc>
                <a:spcPct val="90000"/>
              </a:lnSpc>
            </a:pPr>
            <a:endParaRPr lang="en-US" sz="1300" dirty="0"/>
          </a:p>
        </p:txBody>
      </p:sp>
      <p:cxnSp>
        <p:nvCxnSpPr>
          <p:cNvPr id="16" name="Straight Connector 1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6B2974E0-63BD-4733-92EB-B26DA9A3726F}"/>
              </a:ext>
            </a:extLst>
          </p:cNvPr>
          <p:cNvSpPr txBox="1"/>
          <p:nvPr/>
        </p:nvSpPr>
        <p:spPr>
          <a:xfrm>
            <a:off x="9665347" y="6657945"/>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childandfamilyblog.com/social-emotional-learning/parenting-program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432348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E0E9-4063-477D-B53F-1D2274918934}"/>
              </a:ext>
            </a:extLst>
          </p:cNvPr>
          <p:cNvSpPr>
            <a:spLocks noGrp="1"/>
          </p:cNvSpPr>
          <p:nvPr>
            <p:ph type="title"/>
          </p:nvPr>
        </p:nvSpPr>
        <p:spPr>
          <a:xfrm>
            <a:off x="5536734" y="609600"/>
            <a:ext cx="3737268" cy="1320800"/>
          </a:xfrm>
        </p:spPr>
        <p:txBody>
          <a:bodyPr>
            <a:normAutofit/>
          </a:bodyPr>
          <a:lstStyle/>
          <a:p>
            <a:pPr>
              <a:lnSpc>
                <a:spcPct val="90000"/>
              </a:lnSpc>
            </a:pPr>
            <a:r>
              <a:rPr lang="en-US" sz="2800" dirty="0"/>
              <a:t>Mileage Forms for Travel within the State of Maine </a:t>
            </a:r>
          </a:p>
        </p:txBody>
      </p:sp>
      <p:sp>
        <p:nvSpPr>
          <p:cNvPr id="3" name="Content Placeholder 2">
            <a:extLst>
              <a:ext uri="{FF2B5EF4-FFF2-40B4-BE49-F238E27FC236}">
                <a16:creationId xmlns:a16="http://schemas.microsoft.com/office/drawing/2014/main" id="{1D85ECE1-BB60-4541-86ED-5983FCEB0137}"/>
              </a:ext>
            </a:extLst>
          </p:cNvPr>
          <p:cNvSpPr>
            <a:spLocks noGrp="1"/>
          </p:cNvSpPr>
          <p:nvPr>
            <p:ph idx="1"/>
          </p:nvPr>
        </p:nvSpPr>
        <p:spPr>
          <a:xfrm>
            <a:off x="5209563" y="2492679"/>
            <a:ext cx="4064439" cy="3548683"/>
          </a:xfrm>
        </p:spPr>
        <p:txBody>
          <a:bodyPr>
            <a:normAutofit/>
          </a:bodyPr>
          <a:lstStyle/>
          <a:p>
            <a:pPr>
              <a:lnSpc>
                <a:spcPct val="90000"/>
              </a:lnSpc>
            </a:pPr>
            <a:r>
              <a:rPr lang="en-US" sz="1500" dirty="0"/>
              <a:t>The travel documented on the form is </a:t>
            </a:r>
            <a:r>
              <a:rPr lang="en-US" sz="1500" b="1" u="sng" dirty="0"/>
              <a:t>for travel within the State of Maine only.</a:t>
            </a:r>
            <a:r>
              <a:rPr lang="en-US" sz="1500" dirty="0"/>
              <a:t>  </a:t>
            </a:r>
          </a:p>
          <a:p>
            <a:pPr>
              <a:lnSpc>
                <a:spcPct val="90000"/>
              </a:lnSpc>
            </a:pPr>
            <a:r>
              <a:rPr lang="en-US" sz="1500" dirty="0"/>
              <a:t>A Resource Parent can fill out the form and submit it electronically to the assigned caseworker.  A Resource Parent can sign the form electronically and submit it electronically with an email explanation. </a:t>
            </a:r>
          </a:p>
          <a:p>
            <a:pPr>
              <a:lnSpc>
                <a:spcPct val="90000"/>
              </a:lnSpc>
            </a:pPr>
            <a:r>
              <a:rPr lang="en-US" sz="1500" dirty="0"/>
              <a:t>The form can also be handwritten but must be fully legible and the resource parent must physically sign his/her name.  </a:t>
            </a:r>
          </a:p>
          <a:p>
            <a:pPr marL="0" indent="0">
              <a:lnSpc>
                <a:spcPct val="90000"/>
              </a:lnSpc>
              <a:buNone/>
            </a:pPr>
            <a:endParaRPr lang="en-US" sz="1500" dirty="0"/>
          </a:p>
          <a:p>
            <a:pPr>
              <a:lnSpc>
                <a:spcPct val="90000"/>
              </a:lnSpc>
            </a:pPr>
            <a:endParaRPr lang="en-US" sz="1500" dirty="0"/>
          </a:p>
        </p:txBody>
      </p:sp>
      <p:pic>
        <p:nvPicPr>
          <p:cNvPr id="12" name="Picture 11" descr="A picture containing dark, photo, person, light&#10;&#10;Description automatically generated">
            <a:extLst>
              <a:ext uri="{FF2B5EF4-FFF2-40B4-BE49-F238E27FC236}">
                <a16:creationId xmlns:a16="http://schemas.microsoft.com/office/drawing/2014/main" id="{452A7974-137B-465B-A796-DA804AC23DF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580" r="1" b="856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2" name="Isosceles Triangle 3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49223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iece of paper&#10;&#10;Description automatically generated">
            <a:extLst>
              <a:ext uri="{FF2B5EF4-FFF2-40B4-BE49-F238E27FC236}">
                <a16:creationId xmlns:a16="http://schemas.microsoft.com/office/drawing/2014/main" id="{CFF95F2A-2E7D-4DDA-9C2E-5A65D42E2B9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669" r="-2" b="476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154E0E9-4063-477D-B53F-1D2274918934}"/>
              </a:ext>
            </a:extLst>
          </p:cNvPr>
          <p:cNvSpPr>
            <a:spLocks noGrp="1"/>
          </p:cNvSpPr>
          <p:nvPr>
            <p:ph type="title"/>
          </p:nvPr>
        </p:nvSpPr>
        <p:spPr>
          <a:xfrm>
            <a:off x="677333" y="609600"/>
            <a:ext cx="3851123" cy="1320800"/>
          </a:xfrm>
        </p:spPr>
        <p:txBody>
          <a:bodyPr>
            <a:normAutofit/>
          </a:bodyPr>
          <a:lstStyle/>
          <a:p>
            <a:r>
              <a:rPr lang="en-US" sz="3300" dirty="0"/>
              <a:t>Mileage Forms Submitted Monthly</a:t>
            </a:r>
          </a:p>
        </p:txBody>
      </p:sp>
      <p:sp>
        <p:nvSpPr>
          <p:cNvPr id="3" name="Content Placeholder 2">
            <a:extLst>
              <a:ext uri="{FF2B5EF4-FFF2-40B4-BE49-F238E27FC236}">
                <a16:creationId xmlns:a16="http://schemas.microsoft.com/office/drawing/2014/main" id="{1D85ECE1-BB60-4541-86ED-5983FCEB0137}"/>
              </a:ext>
            </a:extLst>
          </p:cNvPr>
          <p:cNvSpPr>
            <a:spLocks noGrp="1"/>
          </p:cNvSpPr>
          <p:nvPr>
            <p:ph idx="1"/>
          </p:nvPr>
        </p:nvSpPr>
        <p:spPr>
          <a:xfrm>
            <a:off x="677334" y="2160589"/>
            <a:ext cx="3851122" cy="4197349"/>
          </a:xfrm>
        </p:spPr>
        <p:txBody>
          <a:bodyPr>
            <a:normAutofit lnSpcReduction="10000"/>
          </a:bodyPr>
          <a:lstStyle/>
          <a:p>
            <a:pPr>
              <a:lnSpc>
                <a:spcPct val="90000"/>
              </a:lnSpc>
              <a:buFont typeface="Wingdings" panose="05000000000000000000" pitchFamily="2" charset="2"/>
              <a:buChar char="Ø"/>
            </a:pPr>
            <a:r>
              <a:rPr lang="en-US" sz="1400" dirty="0">
                <a:solidFill>
                  <a:prstClr val="black">
                    <a:lumMod val="75000"/>
                    <a:lumOff val="25000"/>
                  </a:prstClr>
                </a:solidFill>
              </a:rPr>
              <a:t>Start the mileage form at the beginning of the month, January for example.  </a:t>
            </a:r>
          </a:p>
          <a:p>
            <a:pPr lvl="0">
              <a:buClr>
                <a:srgbClr val="3494BA"/>
              </a:buClr>
              <a:buFont typeface="Wingdings" panose="05000000000000000000" pitchFamily="2" charset="2"/>
              <a:buChar char="Ø"/>
            </a:pPr>
            <a:r>
              <a:rPr lang="en-US" sz="1400" dirty="0">
                <a:solidFill>
                  <a:prstClr val="black">
                    <a:lumMod val="75000"/>
                    <a:lumOff val="25000"/>
                  </a:prstClr>
                </a:solidFill>
              </a:rPr>
              <a:t>The mileage form will include mileage for month of January ONLY.  </a:t>
            </a:r>
          </a:p>
          <a:p>
            <a:pPr lvl="0">
              <a:buClr>
                <a:srgbClr val="3494BA"/>
              </a:buClr>
              <a:buFont typeface="Wingdings" panose="05000000000000000000" pitchFamily="2" charset="2"/>
              <a:buChar char="Ø"/>
            </a:pPr>
            <a:r>
              <a:rPr lang="en-US" sz="1400" dirty="0">
                <a:solidFill>
                  <a:prstClr val="black">
                    <a:lumMod val="75000"/>
                    <a:lumOff val="25000"/>
                  </a:prstClr>
                </a:solidFill>
              </a:rPr>
              <a:t>The resource parent can electronically sign the form, if the form is electronically submitted.</a:t>
            </a:r>
          </a:p>
          <a:p>
            <a:pPr lvl="0">
              <a:buClr>
                <a:srgbClr val="3494BA"/>
              </a:buClr>
              <a:buFont typeface="Wingdings" panose="05000000000000000000" pitchFamily="2" charset="2"/>
              <a:buChar char="Ø"/>
            </a:pPr>
            <a:r>
              <a:rPr lang="en-US" sz="1400" dirty="0">
                <a:solidFill>
                  <a:prstClr val="black">
                    <a:lumMod val="75000"/>
                    <a:lumOff val="25000"/>
                  </a:prstClr>
                </a:solidFill>
              </a:rPr>
              <a:t>The completed form is then sent to the assigned caseworker; either in hand, by US mail or by email.  </a:t>
            </a:r>
          </a:p>
          <a:p>
            <a:pPr lvl="0">
              <a:buClr>
                <a:srgbClr val="3494BA"/>
              </a:buClr>
              <a:buFont typeface="Wingdings" panose="05000000000000000000" pitchFamily="2" charset="2"/>
              <a:buChar char="Ø"/>
            </a:pPr>
            <a:r>
              <a:rPr lang="en-US" sz="1400" dirty="0">
                <a:solidFill>
                  <a:prstClr val="black">
                    <a:lumMod val="75000"/>
                    <a:lumOff val="25000"/>
                  </a:prstClr>
                </a:solidFill>
              </a:rPr>
              <a:t>The request for reimbursement needs to be submitted </a:t>
            </a:r>
            <a:r>
              <a:rPr lang="en-US" sz="1400" b="1" u="sng" dirty="0">
                <a:solidFill>
                  <a:prstClr val="black">
                    <a:lumMod val="75000"/>
                    <a:lumOff val="25000"/>
                  </a:prstClr>
                </a:solidFill>
              </a:rPr>
              <a:t>each month and submitted timely. </a:t>
            </a:r>
          </a:p>
          <a:p>
            <a:pPr lvl="0">
              <a:buClr>
                <a:srgbClr val="3494BA"/>
              </a:buClr>
              <a:buFont typeface="Wingdings" panose="05000000000000000000" pitchFamily="2" charset="2"/>
              <a:buChar char="Ø"/>
            </a:pPr>
            <a:r>
              <a:rPr lang="en-US" sz="1400" b="1" dirty="0">
                <a:solidFill>
                  <a:prstClr val="black">
                    <a:lumMod val="75000"/>
                    <a:lumOff val="25000"/>
                  </a:prstClr>
                </a:solidFill>
              </a:rPr>
              <a:t>For Example:  </a:t>
            </a:r>
            <a:r>
              <a:rPr lang="en-US" sz="1400" dirty="0">
                <a:solidFill>
                  <a:prstClr val="black">
                    <a:lumMod val="75000"/>
                    <a:lumOff val="25000"/>
                  </a:prstClr>
                </a:solidFill>
              </a:rPr>
              <a:t>January 2023 expenditures need to be submitted before the end of February 2023.  One form completed for one calendar month.  </a:t>
            </a:r>
          </a:p>
          <a:p>
            <a:pPr>
              <a:lnSpc>
                <a:spcPct val="90000"/>
              </a:lnSpc>
            </a:pPr>
            <a:endParaRPr lang="en-US" sz="1500" dirty="0"/>
          </a:p>
        </p:txBody>
      </p:sp>
      <p:sp>
        <p:nvSpPr>
          <p:cNvPr id="6" name="TextBox 5">
            <a:extLst>
              <a:ext uri="{FF2B5EF4-FFF2-40B4-BE49-F238E27FC236}">
                <a16:creationId xmlns:a16="http://schemas.microsoft.com/office/drawing/2014/main" id="{7527A451-CAE7-4969-B73F-4117F305E940}"/>
              </a:ext>
            </a:extLst>
          </p:cNvPr>
          <p:cNvSpPr txBox="1"/>
          <p:nvPr/>
        </p:nvSpPr>
        <p:spPr>
          <a:xfrm>
            <a:off x="9505047" y="6657945"/>
            <a:ext cx="26869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wendaful.com/2015/04/midori-inserts-printables-monthl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890931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7CC7115E-47AC-468F-9926-AE45811C54D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897" r="36322" b="-1"/>
          <a:stretch/>
        </p:blipFill>
        <p:spPr>
          <a:xfrm>
            <a:off x="4221271" y="-1"/>
            <a:ext cx="7970729"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BDC64B6-4F8A-481C-A4A5-D00024C7408B}"/>
              </a:ext>
            </a:extLst>
          </p:cNvPr>
          <p:cNvSpPr>
            <a:spLocks noGrp="1"/>
          </p:cNvSpPr>
          <p:nvPr>
            <p:ph type="title"/>
          </p:nvPr>
        </p:nvSpPr>
        <p:spPr>
          <a:xfrm>
            <a:off x="677333" y="609600"/>
            <a:ext cx="3851123" cy="1320800"/>
          </a:xfrm>
        </p:spPr>
        <p:txBody>
          <a:bodyPr>
            <a:normAutofit/>
          </a:bodyPr>
          <a:lstStyle/>
          <a:p>
            <a:r>
              <a:rPr lang="en-US" dirty="0"/>
              <a:t>How to Complete the Mileage Form</a:t>
            </a:r>
          </a:p>
        </p:txBody>
      </p:sp>
      <p:sp>
        <p:nvSpPr>
          <p:cNvPr id="3" name="Content Placeholder 2">
            <a:extLst>
              <a:ext uri="{FF2B5EF4-FFF2-40B4-BE49-F238E27FC236}">
                <a16:creationId xmlns:a16="http://schemas.microsoft.com/office/drawing/2014/main" id="{DFD57919-CF36-447A-A011-5647BDF67C75}"/>
              </a:ext>
            </a:extLst>
          </p:cNvPr>
          <p:cNvSpPr>
            <a:spLocks noGrp="1"/>
          </p:cNvSpPr>
          <p:nvPr>
            <p:ph idx="1"/>
          </p:nvPr>
        </p:nvSpPr>
        <p:spPr>
          <a:xfrm>
            <a:off x="677334" y="2160589"/>
            <a:ext cx="3851122" cy="3880773"/>
          </a:xfrm>
        </p:spPr>
        <p:txBody>
          <a:bodyPr>
            <a:normAutofit fontScale="92500" lnSpcReduction="20000"/>
          </a:bodyPr>
          <a:lstStyle/>
          <a:p>
            <a:pPr marL="0" indent="0">
              <a:lnSpc>
                <a:spcPct val="90000"/>
              </a:lnSpc>
              <a:buNone/>
            </a:pPr>
            <a:endParaRPr lang="en-US" sz="1300" dirty="0"/>
          </a:p>
          <a:p>
            <a:pPr marL="0" indent="0">
              <a:lnSpc>
                <a:spcPct val="90000"/>
              </a:lnSpc>
              <a:buNone/>
            </a:pPr>
            <a:r>
              <a:rPr lang="en-US" sz="1400" b="1" dirty="0"/>
              <a:t>The following information is required:</a:t>
            </a:r>
          </a:p>
          <a:p>
            <a:pPr lvl="0">
              <a:lnSpc>
                <a:spcPct val="90000"/>
              </a:lnSpc>
            </a:pPr>
            <a:r>
              <a:rPr lang="en-US" sz="1400" b="1" dirty="0"/>
              <a:t>The name of the resource parent requesting the reimbursement. </a:t>
            </a:r>
          </a:p>
          <a:p>
            <a:pPr lvl="0">
              <a:lnSpc>
                <a:spcPct val="90000"/>
              </a:lnSpc>
            </a:pPr>
            <a:r>
              <a:rPr lang="en-US" sz="1400" b="1" dirty="0"/>
              <a:t>The complete SSN of the resource parent requesting the reimbursement.  This is to ensure the correct person receives the reimbursement. </a:t>
            </a:r>
          </a:p>
          <a:p>
            <a:pPr lvl="0">
              <a:lnSpc>
                <a:spcPct val="90000"/>
              </a:lnSpc>
            </a:pPr>
            <a:r>
              <a:rPr lang="en-US" sz="1400" b="1" dirty="0"/>
              <a:t>The date of the travel.   </a:t>
            </a:r>
          </a:p>
          <a:p>
            <a:pPr lvl="0">
              <a:lnSpc>
                <a:spcPct val="90000"/>
              </a:lnSpc>
            </a:pPr>
            <a:r>
              <a:rPr lang="en-US" sz="1400" b="1" dirty="0"/>
              <a:t>The name of the child/youth(s) in care being transported.</a:t>
            </a:r>
          </a:p>
          <a:p>
            <a:pPr lvl="0">
              <a:lnSpc>
                <a:spcPct val="90000"/>
              </a:lnSpc>
            </a:pPr>
            <a:r>
              <a:rPr lang="en-US" sz="1400" b="1" dirty="0"/>
              <a:t>The Case Name (if different from the child transported) (ask the caseworker). </a:t>
            </a:r>
          </a:p>
          <a:p>
            <a:pPr lvl="0">
              <a:lnSpc>
                <a:spcPct val="90000"/>
              </a:lnSpc>
            </a:pPr>
            <a:r>
              <a:rPr lang="en-US" sz="1400" b="1" dirty="0"/>
              <a:t>The caseworker assigned to the case.</a:t>
            </a:r>
          </a:p>
          <a:p>
            <a:pPr lvl="0">
              <a:lnSpc>
                <a:spcPct val="90000"/>
              </a:lnSpc>
            </a:pPr>
            <a:r>
              <a:rPr lang="en-US" sz="1400" b="1" dirty="0">
                <a:latin typeface="Calibri" panose="020F0502020204030204" pitchFamily="34" charset="0"/>
              </a:rPr>
              <a:t>The child’s A number as found in the Child’s MaineCare insurance card. </a:t>
            </a:r>
            <a:endParaRPr lang="en-US" sz="1400" b="1" dirty="0"/>
          </a:p>
          <a:p>
            <a:pPr lvl="0">
              <a:lnSpc>
                <a:spcPct val="90000"/>
              </a:lnSpc>
            </a:pPr>
            <a:r>
              <a:rPr lang="en-US" sz="1400" b="1" dirty="0"/>
              <a:t>The Case ID number (if </a:t>
            </a:r>
            <a:r>
              <a:rPr lang="en-US" sz="1400" b="1"/>
              <a:t>not known </a:t>
            </a:r>
            <a:r>
              <a:rPr lang="en-US" sz="1400" b="1" dirty="0"/>
              <a:t>ask the Caseworker for this number).  </a:t>
            </a:r>
          </a:p>
          <a:p>
            <a:pPr>
              <a:lnSpc>
                <a:spcPct val="90000"/>
              </a:lnSpc>
            </a:pPr>
            <a:endParaRPr lang="en-US" sz="1300"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35076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A865-23DD-4946-A178-7E4D057AD80A}"/>
              </a:ext>
            </a:extLst>
          </p:cNvPr>
          <p:cNvSpPr>
            <a:spLocks noGrp="1"/>
          </p:cNvSpPr>
          <p:nvPr>
            <p:ph type="title"/>
          </p:nvPr>
        </p:nvSpPr>
        <p:spPr>
          <a:xfrm>
            <a:off x="677334" y="609600"/>
            <a:ext cx="8596668" cy="960120"/>
          </a:xfrm>
        </p:spPr>
        <p:txBody>
          <a:bodyPr anchor="t">
            <a:normAutofit/>
          </a:bodyPr>
          <a:lstStyle/>
          <a:p>
            <a:r>
              <a:rPr lang="en-US" sz="2800" dirty="0"/>
              <a:t>What do the codes mean?</a:t>
            </a:r>
            <a:br>
              <a:rPr lang="en-US" sz="2800" dirty="0"/>
            </a:br>
            <a:r>
              <a:rPr lang="en-US" sz="2800" dirty="0"/>
              <a:t>What if you transport two children?</a:t>
            </a:r>
          </a:p>
        </p:txBody>
      </p:sp>
      <p:sp>
        <p:nvSpPr>
          <p:cNvPr id="3" name="Content Placeholder 2">
            <a:extLst>
              <a:ext uri="{FF2B5EF4-FFF2-40B4-BE49-F238E27FC236}">
                <a16:creationId xmlns:a16="http://schemas.microsoft.com/office/drawing/2014/main" id="{3F8BDF57-73A4-41CC-96CE-806D38A0B416}"/>
              </a:ext>
            </a:extLst>
          </p:cNvPr>
          <p:cNvSpPr>
            <a:spLocks noGrp="1"/>
          </p:cNvSpPr>
          <p:nvPr>
            <p:ph idx="1"/>
          </p:nvPr>
        </p:nvSpPr>
        <p:spPr>
          <a:xfrm>
            <a:off x="4063160" y="2160589"/>
            <a:ext cx="5207839" cy="3880773"/>
          </a:xfrm>
        </p:spPr>
        <p:txBody>
          <a:bodyPr>
            <a:normAutofit fontScale="85000" lnSpcReduction="10000"/>
          </a:bodyPr>
          <a:lstStyle/>
          <a:p>
            <a:pPr>
              <a:lnSpc>
                <a:spcPct val="90000"/>
              </a:lnSpc>
            </a:pPr>
            <a:r>
              <a:rPr lang="en-US" sz="1900" dirty="0"/>
              <a:t>Codes		</a:t>
            </a:r>
          </a:p>
          <a:p>
            <a:pPr lvl="1">
              <a:lnSpc>
                <a:spcPct val="90000"/>
              </a:lnSpc>
            </a:pPr>
            <a:r>
              <a:rPr lang="en-US" sz="1900" dirty="0"/>
              <a:t>M92 for trips to MaineCare Provider/MaineCare Services</a:t>
            </a:r>
          </a:p>
          <a:p>
            <a:pPr lvl="1">
              <a:lnSpc>
                <a:spcPct val="90000"/>
              </a:lnSpc>
            </a:pPr>
            <a:r>
              <a:rPr lang="en-US" sz="1900" dirty="0"/>
              <a:t>N92 for trips to visit with the Birth Parent</a:t>
            </a:r>
          </a:p>
          <a:p>
            <a:pPr lvl="1">
              <a:lnSpc>
                <a:spcPct val="90000"/>
              </a:lnSpc>
            </a:pPr>
            <a:r>
              <a:rPr lang="en-US" sz="1900" dirty="0"/>
              <a:t>R92 for all other trips (Example – to school or to childcare) – OCFS preapproval required. </a:t>
            </a:r>
          </a:p>
          <a:p>
            <a:pPr marL="457200" lvl="1" indent="0">
              <a:lnSpc>
                <a:spcPct val="90000"/>
              </a:lnSpc>
              <a:buNone/>
            </a:pPr>
            <a:r>
              <a:rPr lang="en-US" sz="1900" b="1" dirty="0"/>
              <a:t>If one child is transported, enter the total mileage for a round trip in whole numbers. </a:t>
            </a:r>
          </a:p>
          <a:p>
            <a:pPr marL="457200" lvl="1" indent="0">
              <a:lnSpc>
                <a:spcPct val="90000"/>
              </a:lnSpc>
              <a:buNone/>
            </a:pPr>
            <a:r>
              <a:rPr lang="en-US" sz="1900" b="1" dirty="0"/>
              <a:t>If two children are transported in the same car – one row for one child with half of the miles and then one row for the second child with half of the miles. </a:t>
            </a:r>
          </a:p>
          <a:p>
            <a:pPr marL="457200" lvl="1" indent="0">
              <a:lnSpc>
                <a:spcPct val="90000"/>
              </a:lnSpc>
              <a:buNone/>
            </a:pPr>
            <a:r>
              <a:rPr lang="en-US" sz="1900" b="1" dirty="0"/>
              <a:t>Clearly state that two children were transported at the same time and the purpose of the travel.</a:t>
            </a:r>
          </a:p>
        </p:txBody>
      </p:sp>
      <p:pic>
        <p:nvPicPr>
          <p:cNvPr id="5" name="Picture 4" descr="A picture containing child, baby, person, transport&#10;&#10;Description automatically generated">
            <a:extLst>
              <a:ext uri="{FF2B5EF4-FFF2-40B4-BE49-F238E27FC236}">
                <a16:creationId xmlns:a16="http://schemas.microsoft.com/office/drawing/2014/main" id="{0138367F-9393-4029-A377-A3AD6708643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992" r="15944" b="2"/>
          <a:stretch/>
        </p:blipFill>
        <p:spPr>
          <a:xfrm>
            <a:off x="677334" y="2159331"/>
            <a:ext cx="3144597" cy="3882362"/>
          </a:xfrm>
          <a:prstGeom prst="rect">
            <a:avLst/>
          </a:prstGeom>
        </p:spPr>
      </p:pic>
    </p:spTree>
    <p:extLst>
      <p:ext uri="{BB962C8B-B14F-4D97-AF65-F5344CB8AC3E}">
        <p14:creationId xmlns:p14="http://schemas.microsoft.com/office/powerpoint/2010/main" val="341637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Title 7">
            <a:extLst>
              <a:ext uri="{FF2B5EF4-FFF2-40B4-BE49-F238E27FC236}">
                <a16:creationId xmlns:a16="http://schemas.microsoft.com/office/drawing/2014/main" id="{0956B534-124E-47B2-88EA-986F9CE23C21}"/>
              </a:ext>
            </a:extLst>
          </p:cNvPr>
          <p:cNvSpPr>
            <a:spLocks noGrp="1"/>
          </p:cNvSpPr>
          <p:nvPr>
            <p:ph type="title"/>
          </p:nvPr>
        </p:nvSpPr>
        <p:spPr>
          <a:xfrm>
            <a:off x="673754" y="643467"/>
            <a:ext cx="4203045" cy="1375608"/>
          </a:xfrm>
        </p:spPr>
        <p:txBody>
          <a:bodyPr anchor="ctr">
            <a:normAutofit/>
          </a:bodyPr>
          <a:lstStyle/>
          <a:p>
            <a:pPr>
              <a:lnSpc>
                <a:spcPct val="90000"/>
              </a:lnSpc>
            </a:pPr>
            <a:r>
              <a:rPr lang="en-US" sz="2800" dirty="0">
                <a:solidFill>
                  <a:schemeClr val="bg1"/>
                </a:solidFill>
              </a:rPr>
              <a:t>The form also needs the following information.</a:t>
            </a:r>
            <a:br>
              <a:rPr lang="en-US" sz="2800" dirty="0">
                <a:solidFill>
                  <a:schemeClr val="bg1"/>
                </a:solidFill>
              </a:rPr>
            </a:br>
            <a:endParaRPr lang="en-US" sz="2800" dirty="0">
              <a:solidFill>
                <a:schemeClr val="bg1"/>
              </a:solidFill>
            </a:endParaRPr>
          </a:p>
        </p:txBody>
      </p:sp>
      <p:sp>
        <p:nvSpPr>
          <p:cNvPr id="3" name="Content Placeholder 2">
            <a:extLst>
              <a:ext uri="{FF2B5EF4-FFF2-40B4-BE49-F238E27FC236}">
                <a16:creationId xmlns:a16="http://schemas.microsoft.com/office/drawing/2014/main" id="{7D412B76-50A3-4650-AD9C-232869DC1ED8}"/>
              </a:ext>
            </a:extLst>
          </p:cNvPr>
          <p:cNvSpPr>
            <a:spLocks noGrp="1"/>
          </p:cNvSpPr>
          <p:nvPr>
            <p:ph idx="1"/>
          </p:nvPr>
        </p:nvSpPr>
        <p:spPr>
          <a:xfrm>
            <a:off x="673754" y="1671638"/>
            <a:ext cx="3973943" cy="4686300"/>
          </a:xfrm>
        </p:spPr>
        <p:txBody>
          <a:bodyPr>
            <a:normAutofit fontScale="77500" lnSpcReduction="20000"/>
          </a:bodyPr>
          <a:lstStyle/>
          <a:p>
            <a:pPr lvl="1">
              <a:lnSpc>
                <a:spcPct val="90000"/>
              </a:lnSpc>
            </a:pPr>
            <a:r>
              <a:rPr lang="en-US" sz="2100" dirty="0">
                <a:solidFill>
                  <a:schemeClr val="bg1"/>
                </a:solidFill>
              </a:rPr>
              <a:t>The date of travel. </a:t>
            </a:r>
          </a:p>
          <a:p>
            <a:pPr lvl="1">
              <a:lnSpc>
                <a:spcPct val="90000"/>
              </a:lnSpc>
            </a:pPr>
            <a:r>
              <a:rPr lang="en-US" sz="2100" dirty="0">
                <a:solidFill>
                  <a:schemeClr val="bg1"/>
                </a:solidFill>
              </a:rPr>
              <a:t>The destination (from Augusta to Gardiner and back to Augusta) (no abbreviations). </a:t>
            </a:r>
          </a:p>
          <a:p>
            <a:pPr lvl="1">
              <a:lnSpc>
                <a:spcPct val="90000"/>
              </a:lnSpc>
            </a:pPr>
            <a:r>
              <a:rPr lang="en-US" sz="2100" dirty="0">
                <a:solidFill>
                  <a:schemeClr val="bg1"/>
                </a:solidFill>
              </a:rPr>
              <a:t>The reason for travel (only if R92 code is used), clearly described.</a:t>
            </a:r>
          </a:p>
          <a:p>
            <a:pPr lvl="1">
              <a:lnSpc>
                <a:spcPct val="90000"/>
              </a:lnSpc>
            </a:pPr>
            <a:r>
              <a:rPr lang="en-US" sz="2100" dirty="0">
                <a:solidFill>
                  <a:schemeClr val="bg1"/>
                </a:solidFill>
              </a:rPr>
              <a:t>The Service Code (M92 or N92 or R92).</a:t>
            </a:r>
          </a:p>
          <a:p>
            <a:pPr lvl="1">
              <a:lnSpc>
                <a:spcPct val="90000"/>
              </a:lnSpc>
            </a:pPr>
            <a:r>
              <a:rPr lang="en-US" sz="2100" dirty="0">
                <a:solidFill>
                  <a:schemeClr val="bg1"/>
                </a:solidFill>
              </a:rPr>
              <a:t>Service Codes are defined on the previous slide. </a:t>
            </a:r>
          </a:p>
          <a:p>
            <a:pPr lvl="1">
              <a:lnSpc>
                <a:spcPct val="90000"/>
              </a:lnSpc>
            </a:pPr>
            <a:r>
              <a:rPr lang="en-US" sz="2100" dirty="0">
                <a:solidFill>
                  <a:schemeClr val="bg1"/>
                </a:solidFill>
              </a:rPr>
              <a:t>The actual miles traveled for the round trip.</a:t>
            </a:r>
          </a:p>
          <a:p>
            <a:pPr lvl="1">
              <a:lnSpc>
                <a:spcPct val="90000"/>
              </a:lnSpc>
            </a:pPr>
            <a:r>
              <a:rPr lang="en-US" sz="2100" dirty="0">
                <a:solidFill>
                  <a:schemeClr val="bg1"/>
                </a:solidFill>
              </a:rPr>
              <a:t>The rate per mile (.</a:t>
            </a:r>
            <a:r>
              <a:rPr lang="en-US" sz="2100" b="1" dirty="0">
                <a:solidFill>
                  <a:schemeClr val="bg1"/>
                </a:solidFill>
              </a:rPr>
              <a:t>46 cents for Resource Parents</a:t>
            </a:r>
            <a:r>
              <a:rPr lang="en-US" sz="2100" dirty="0">
                <a:solidFill>
                  <a:schemeClr val="bg1"/>
                </a:solidFill>
              </a:rPr>
              <a:t>).</a:t>
            </a:r>
          </a:p>
          <a:p>
            <a:pPr lvl="1">
              <a:lnSpc>
                <a:spcPct val="90000"/>
              </a:lnSpc>
            </a:pPr>
            <a:r>
              <a:rPr lang="en-US" sz="2100" dirty="0">
                <a:solidFill>
                  <a:schemeClr val="bg1"/>
                </a:solidFill>
              </a:rPr>
              <a:t>Other Trip Expenses (tolls or parking – receipts required for other expenses).</a:t>
            </a:r>
          </a:p>
          <a:p>
            <a:pPr lvl="1">
              <a:lnSpc>
                <a:spcPct val="90000"/>
              </a:lnSpc>
            </a:pPr>
            <a:r>
              <a:rPr lang="en-US" sz="2100" dirty="0">
                <a:solidFill>
                  <a:schemeClr val="bg1"/>
                </a:solidFill>
              </a:rPr>
              <a:t>Resource Parent’s Signatures are required in order to process the payment.  </a:t>
            </a:r>
          </a:p>
          <a:p>
            <a:pPr lvl="1">
              <a:lnSpc>
                <a:spcPct val="90000"/>
              </a:lnSpc>
            </a:pPr>
            <a:endParaRPr lang="en-US" sz="1400" dirty="0">
              <a:solidFill>
                <a:schemeClr val="bg1"/>
              </a:solidFill>
            </a:endParaRPr>
          </a:p>
          <a:p>
            <a:pPr>
              <a:lnSpc>
                <a:spcPct val="90000"/>
              </a:lnSpc>
            </a:pPr>
            <a:endParaRPr lang="en-US" sz="1400" dirty="0">
              <a:solidFill>
                <a:schemeClr val="bg1"/>
              </a:solidFill>
            </a:endParaRPr>
          </a:p>
        </p:txBody>
      </p:sp>
      <p:sp>
        <p:nvSpPr>
          <p:cNvPr id="20" name="Isosceles Triangle 1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7" name="Picture 16" descr="A close up of a street sign on a pole&#10;&#10;Description automatically generated">
            <a:extLst>
              <a:ext uri="{FF2B5EF4-FFF2-40B4-BE49-F238E27FC236}">
                <a16:creationId xmlns:a16="http://schemas.microsoft.com/office/drawing/2014/main" id="{86C5ADEC-E6E8-405A-A48B-ACC840E9AC7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05595" y="2019075"/>
            <a:ext cx="5881805" cy="3916302"/>
          </a:xfrm>
          <a:prstGeom prst="rect">
            <a:avLst/>
          </a:prstGeom>
        </p:spPr>
      </p:pic>
    </p:spTree>
    <p:extLst>
      <p:ext uri="{BB962C8B-B14F-4D97-AF65-F5344CB8AC3E}">
        <p14:creationId xmlns:p14="http://schemas.microsoft.com/office/powerpoint/2010/main" val="447175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C33B2B-B475-4189-BA8F-3CF8248DC6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30" name="Freeform 14">
              <a:extLst>
                <a:ext uri="{FF2B5EF4-FFF2-40B4-BE49-F238E27FC236}">
                  <a16:creationId xmlns:a16="http://schemas.microsoft.com/office/drawing/2014/main" id="{A59AAC92-4932-4D74-A545-BA3EEE56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1" name="Straight Connector 30">
              <a:extLst>
                <a:ext uri="{FF2B5EF4-FFF2-40B4-BE49-F238E27FC236}">
                  <a16:creationId xmlns:a16="http://schemas.microsoft.com/office/drawing/2014/main" id="{B8446528-FA87-4017-B061-CF7EE79FA2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4D4B4D0-2493-42A2-AEEB-9970A64E8B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676E13B7-7CB7-4489-914B-4012EE6EB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F2159841-C096-430C-B748-E8D2A5C99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B4F167EF-5A0C-487E-8776-97310E39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9D8C053F-F025-4CB6-94C4-2841A20D6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78581BD0-3E75-48CB-A2A3-44DB1ACB6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E90D466A-AB95-4676-82CB-3BEC98AFF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3AFED863-874C-49D9-AE2F-B9DFF00D5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 name="Title 7">
            <a:extLst>
              <a:ext uri="{FF2B5EF4-FFF2-40B4-BE49-F238E27FC236}">
                <a16:creationId xmlns:a16="http://schemas.microsoft.com/office/drawing/2014/main" id="{573E8175-7A44-4380-BA48-FF9DF56D553E}"/>
              </a:ext>
            </a:extLst>
          </p:cNvPr>
          <p:cNvSpPr>
            <a:spLocks noGrp="1"/>
          </p:cNvSpPr>
          <p:nvPr>
            <p:ph type="title"/>
          </p:nvPr>
        </p:nvSpPr>
        <p:spPr>
          <a:xfrm>
            <a:off x="890423" y="504722"/>
            <a:ext cx="3727388" cy="1424092"/>
          </a:xfrm>
        </p:spPr>
        <p:txBody>
          <a:bodyPr vert="horz" lIns="91440" tIns="45720" rIns="91440" bIns="45720" rtlCol="0" anchor="b">
            <a:normAutofit/>
          </a:bodyPr>
          <a:lstStyle/>
          <a:p>
            <a:pPr>
              <a:lnSpc>
                <a:spcPct val="90000"/>
              </a:lnSpc>
            </a:pPr>
            <a:r>
              <a:rPr lang="en-US" sz="3200" dirty="0"/>
              <a:t>Each line = One Round Trip</a:t>
            </a:r>
          </a:p>
        </p:txBody>
      </p:sp>
      <p:pic>
        <p:nvPicPr>
          <p:cNvPr id="3" name="Picture 2">
            <a:extLst>
              <a:ext uri="{FF2B5EF4-FFF2-40B4-BE49-F238E27FC236}">
                <a16:creationId xmlns:a16="http://schemas.microsoft.com/office/drawing/2014/main" id="{9EFFFB92-AD19-4E16-B0A0-0846BE07240D}"/>
              </a:ext>
            </a:extLst>
          </p:cNvPr>
          <p:cNvPicPr>
            <a:picLocks noChangeAspect="1"/>
          </p:cNvPicPr>
          <p:nvPr/>
        </p:nvPicPr>
        <p:blipFill>
          <a:blip r:embed="rId2"/>
          <a:stretch>
            <a:fillRect/>
          </a:stretch>
        </p:blipFill>
        <p:spPr>
          <a:xfrm>
            <a:off x="1192781" y="2044173"/>
            <a:ext cx="8276190" cy="4428571"/>
          </a:xfrm>
          <a:prstGeom prst="rect">
            <a:avLst/>
          </a:prstGeom>
        </p:spPr>
      </p:pic>
    </p:spTree>
    <p:extLst>
      <p:ext uri="{BB962C8B-B14F-4D97-AF65-F5344CB8AC3E}">
        <p14:creationId xmlns:p14="http://schemas.microsoft.com/office/powerpoint/2010/main" val="1295075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C3B12-93DE-406C-8813-139969074A00}"/>
              </a:ext>
            </a:extLst>
          </p:cNvPr>
          <p:cNvSpPr>
            <a:spLocks noGrp="1"/>
          </p:cNvSpPr>
          <p:nvPr>
            <p:ph type="title"/>
          </p:nvPr>
        </p:nvSpPr>
        <p:spPr/>
        <p:txBody>
          <a:bodyPr/>
          <a:lstStyle/>
          <a:p>
            <a:r>
              <a:rPr lang="en-US" dirty="0"/>
              <a:t>Example Trip for Two Children</a:t>
            </a:r>
          </a:p>
        </p:txBody>
      </p:sp>
      <p:pic>
        <p:nvPicPr>
          <p:cNvPr id="10" name="Picture 9">
            <a:extLst>
              <a:ext uri="{FF2B5EF4-FFF2-40B4-BE49-F238E27FC236}">
                <a16:creationId xmlns:a16="http://schemas.microsoft.com/office/drawing/2014/main" id="{7B9C665C-EC1E-4472-A0CB-017D6DC8557B}"/>
              </a:ext>
            </a:extLst>
          </p:cNvPr>
          <p:cNvPicPr>
            <a:picLocks noChangeAspect="1"/>
          </p:cNvPicPr>
          <p:nvPr/>
        </p:nvPicPr>
        <p:blipFill>
          <a:blip r:embed="rId2"/>
          <a:stretch>
            <a:fillRect/>
          </a:stretch>
        </p:blipFill>
        <p:spPr>
          <a:xfrm>
            <a:off x="800100" y="1562333"/>
            <a:ext cx="9129713" cy="4686067"/>
          </a:xfrm>
          <a:prstGeom prst="rect">
            <a:avLst/>
          </a:prstGeom>
        </p:spPr>
      </p:pic>
    </p:spTree>
    <p:extLst>
      <p:ext uri="{BB962C8B-B14F-4D97-AF65-F5344CB8AC3E}">
        <p14:creationId xmlns:p14="http://schemas.microsoft.com/office/powerpoint/2010/main" val="2211228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60F2A33E1E9547A8533A936A0536E3" ma:contentTypeVersion="9" ma:contentTypeDescription="Create a new document." ma:contentTypeScope="" ma:versionID="b0ecbae3565e5cc501f80156dd6fb34a">
  <xsd:schema xmlns:xsd="http://www.w3.org/2001/XMLSchema" xmlns:xs="http://www.w3.org/2001/XMLSchema" xmlns:p="http://schemas.microsoft.com/office/2006/metadata/properties" xmlns:ns3="cc12e628-22e7-462b-b5e1-74e82deda3ec" targetNamespace="http://schemas.microsoft.com/office/2006/metadata/properties" ma:root="true" ma:fieldsID="0682e7b1dce9c216b330bb9c233773be" ns3:_="">
    <xsd:import namespace="cc12e628-22e7-462b-b5e1-74e82deda3e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12e628-22e7-462b-b5e1-74e82deda3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CFD1FA-477A-4F3C-A341-01BF0A64E3CD}">
  <ds:schemaRefs>
    <ds:schemaRef ds:uri="http://schemas.microsoft.com/sharepoint/v3/contenttype/forms"/>
  </ds:schemaRefs>
</ds:datastoreItem>
</file>

<file path=customXml/itemProps2.xml><?xml version="1.0" encoding="utf-8"?>
<ds:datastoreItem xmlns:ds="http://schemas.openxmlformats.org/officeDocument/2006/customXml" ds:itemID="{6F0767D9-6784-4E64-995B-1391E4D35E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12e628-22e7-462b-b5e1-74e82deda3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6398A0-5930-4D61-90B3-97A8B74A4BA0}">
  <ds:schemaRefs>
    <ds:schemaRef ds:uri="http://schemas.microsoft.com/office/2006/documentManagement/types"/>
    <ds:schemaRef ds:uri="cc12e628-22e7-462b-b5e1-74e82deda3ec"/>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1697</TotalTime>
  <Words>1089</Words>
  <Application>Microsoft Office PowerPoint</Application>
  <PresentationFormat>Widescreen</PresentationFormat>
  <Paragraphs>91</Paragraphs>
  <Slides>13</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Times New Roman</vt:lpstr>
      <vt:lpstr>Trebuchet MS</vt:lpstr>
      <vt:lpstr>Trebuchet MS (Body)</vt:lpstr>
      <vt:lpstr>Wingdings</vt:lpstr>
      <vt:lpstr>Wingdings 3</vt:lpstr>
      <vt:lpstr>Office Theme</vt:lpstr>
      <vt:lpstr>Facet</vt:lpstr>
      <vt:lpstr>Mileage Reimbursement for  Resource Parents </vt:lpstr>
      <vt:lpstr>Resource Parents</vt:lpstr>
      <vt:lpstr>Mileage Forms for Travel within the State of Maine </vt:lpstr>
      <vt:lpstr>Mileage Forms Submitted Monthly</vt:lpstr>
      <vt:lpstr>How to Complete the Mileage Form</vt:lpstr>
      <vt:lpstr>What do the codes mean? What if you transport two children?</vt:lpstr>
      <vt:lpstr>The form also needs the following information. </vt:lpstr>
      <vt:lpstr>Each line = One Round Trip</vt:lpstr>
      <vt:lpstr>Example Trip for Two Children</vt:lpstr>
      <vt:lpstr>Caseworker Duties</vt:lpstr>
      <vt:lpstr>Complete the Service Authorization  Payment Process </vt:lpstr>
      <vt:lpstr>Travel Outside the State of Maine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Mileage Reimbursement for Parents</dc:title>
  <dc:creator>Simmons, Julia</dc:creator>
  <cp:lastModifiedBy>Bickford, Robin J.</cp:lastModifiedBy>
  <cp:revision>4</cp:revision>
  <cp:lastPrinted>2020-09-21T19:04:41Z</cp:lastPrinted>
  <dcterms:created xsi:type="dcterms:W3CDTF">2020-09-21T18:57:09Z</dcterms:created>
  <dcterms:modified xsi:type="dcterms:W3CDTF">2023-07-10T18:03:00Z</dcterms:modified>
</cp:coreProperties>
</file>