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57" r:id="rId3"/>
    <p:sldId id="258" r:id="rId4"/>
    <p:sldId id="272" r:id="rId5"/>
    <p:sldId id="259" r:id="rId6"/>
    <p:sldId id="288" r:id="rId7"/>
    <p:sldId id="262" r:id="rId8"/>
    <p:sldId id="274" r:id="rId9"/>
    <p:sldId id="289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ckford, Robin J." userId="69c08670-b70e-496a-83d2-b8c963532c72" providerId="ADAL" clId="{DDF65B98-5033-4197-AD0F-4649454C137A}"/>
    <pc:docChg chg="custSel modSld">
      <pc:chgData name="Bickford, Robin J." userId="69c08670-b70e-496a-83d2-b8c963532c72" providerId="ADAL" clId="{DDF65B98-5033-4197-AD0F-4649454C137A}" dt="2023-07-05T16:08:03.259" v="188" actId="33524"/>
      <pc:docMkLst>
        <pc:docMk/>
      </pc:docMkLst>
      <pc:sldChg chg="modSp mod">
        <pc:chgData name="Bickford, Robin J." userId="69c08670-b70e-496a-83d2-b8c963532c72" providerId="ADAL" clId="{DDF65B98-5033-4197-AD0F-4649454C137A}" dt="2023-07-05T16:08:03.259" v="188" actId="33524"/>
        <pc:sldMkLst>
          <pc:docMk/>
          <pc:sldMk cId="549223535" sldId="258"/>
        </pc:sldMkLst>
        <pc:spChg chg="mod">
          <ac:chgData name="Bickford, Robin J." userId="69c08670-b70e-496a-83d2-b8c963532c72" providerId="ADAL" clId="{DDF65B98-5033-4197-AD0F-4649454C137A}" dt="2023-07-05T16:08:03.259" v="188" actId="33524"/>
          <ac:spMkLst>
            <pc:docMk/>
            <pc:sldMk cId="549223535" sldId="258"/>
            <ac:spMk id="3" creationId="{1D85ECE1-BB60-4541-86ED-5983FCEB0137}"/>
          </ac:spMkLst>
        </pc:spChg>
      </pc:sldChg>
      <pc:sldChg chg="modSp mod">
        <pc:chgData name="Bickford, Robin J." userId="69c08670-b70e-496a-83d2-b8c963532c72" providerId="ADAL" clId="{DDF65B98-5033-4197-AD0F-4649454C137A}" dt="2023-07-05T16:03:26.918" v="2" actId="6549"/>
        <pc:sldMkLst>
          <pc:docMk/>
          <pc:sldMk cId="311741230" sldId="270"/>
        </pc:sldMkLst>
        <pc:spChg chg="mod">
          <ac:chgData name="Bickford, Robin J." userId="69c08670-b70e-496a-83d2-b8c963532c72" providerId="ADAL" clId="{DDF65B98-5033-4197-AD0F-4649454C137A}" dt="2023-07-05T16:03:26.918" v="2" actId="6549"/>
          <ac:spMkLst>
            <pc:docMk/>
            <pc:sldMk cId="311741230" sldId="270"/>
            <ac:spMk id="3" creationId="{00000000-0000-0000-0000-000000000000}"/>
          </ac:spMkLst>
        </pc:spChg>
      </pc:sldChg>
    </pc:docChg>
  </pc:docChgLst>
  <pc:docChgLst>
    <pc:chgData name="Bickford, Robin J." userId="69c08670-b70e-496a-83d2-b8c963532c72" providerId="ADAL" clId="{CE8B32B2-E15F-4EAB-88ED-094D739A4FC1}"/>
    <pc:docChg chg="custSel modSld">
      <pc:chgData name="Bickford, Robin J." userId="69c08670-b70e-496a-83d2-b8c963532c72" providerId="ADAL" clId="{CE8B32B2-E15F-4EAB-88ED-094D739A4FC1}" dt="2023-04-09T14:44:38.135" v="88" actId="6549"/>
      <pc:docMkLst>
        <pc:docMk/>
      </pc:docMkLst>
      <pc:sldChg chg="modSp mod">
        <pc:chgData name="Bickford, Robin J." userId="69c08670-b70e-496a-83d2-b8c963532c72" providerId="ADAL" clId="{CE8B32B2-E15F-4EAB-88ED-094D739A4FC1}" dt="2023-04-09T14:30:02.197" v="15" actId="20577"/>
        <pc:sldMkLst>
          <pc:docMk/>
          <pc:sldMk cId="2432348434" sldId="257"/>
        </pc:sldMkLst>
        <pc:spChg chg="mod">
          <ac:chgData name="Bickford, Robin J." userId="69c08670-b70e-496a-83d2-b8c963532c72" providerId="ADAL" clId="{CE8B32B2-E15F-4EAB-88ED-094D739A4FC1}" dt="2023-04-09T14:30:02.197" v="15" actId="20577"/>
          <ac:spMkLst>
            <pc:docMk/>
            <pc:sldMk cId="2432348434" sldId="257"/>
            <ac:spMk id="3" creationId="{383C0D95-3CBB-405B-AE3C-270D2DA8BD1F}"/>
          </ac:spMkLst>
        </pc:spChg>
      </pc:sldChg>
      <pc:sldChg chg="modSp mod">
        <pc:chgData name="Bickford, Robin J." userId="69c08670-b70e-496a-83d2-b8c963532c72" providerId="ADAL" clId="{CE8B32B2-E15F-4EAB-88ED-094D739A4FC1}" dt="2023-04-09T14:44:38.135" v="88" actId="6549"/>
        <pc:sldMkLst>
          <pc:docMk/>
          <pc:sldMk cId="549223535" sldId="258"/>
        </pc:sldMkLst>
        <pc:spChg chg="mod">
          <ac:chgData name="Bickford, Robin J." userId="69c08670-b70e-496a-83d2-b8c963532c72" providerId="ADAL" clId="{CE8B32B2-E15F-4EAB-88ED-094D739A4FC1}" dt="2023-04-09T14:44:38.135" v="88" actId="6549"/>
          <ac:spMkLst>
            <pc:docMk/>
            <pc:sldMk cId="549223535" sldId="258"/>
            <ac:spMk id="3" creationId="{1D85ECE1-BB60-4541-86ED-5983FCEB0137}"/>
          </ac:spMkLst>
        </pc:spChg>
      </pc:sldChg>
      <pc:sldChg chg="modSp mod">
        <pc:chgData name="Bickford, Robin J." userId="69c08670-b70e-496a-83d2-b8c963532c72" providerId="ADAL" clId="{CE8B32B2-E15F-4EAB-88ED-094D739A4FC1}" dt="2023-04-09T14:32:47.672" v="21" actId="27636"/>
        <pc:sldMkLst>
          <pc:docMk/>
          <pc:sldMk cId="1135076500" sldId="259"/>
        </pc:sldMkLst>
        <pc:spChg chg="mod">
          <ac:chgData name="Bickford, Robin J." userId="69c08670-b70e-496a-83d2-b8c963532c72" providerId="ADAL" clId="{CE8B32B2-E15F-4EAB-88ED-094D739A4FC1}" dt="2023-04-09T14:32:47.672" v="21" actId="27636"/>
          <ac:spMkLst>
            <pc:docMk/>
            <pc:sldMk cId="1135076500" sldId="259"/>
            <ac:spMk id="3" creationId="{DFD57919-CF36-447A-A011-5647BDF67C75}"/>
          </ac:spMkLst>
        </pc:spChg>
      </pc:sldChg>
      <pc:sldChg chg="modSp mod">
        <pc:chgData name="Bickford, Robin J." userId="69c08670-b70e-496a-83d2-b8c963532c72" providerId="ADAL" clId="{CE8B32B2-E15F-4EAB-88ED-094D739A4FC1}" dt="2023-04-09T14:27:09.383" v="12" actId="20577"/>
        <pc:sldMkLst>
          <pc:docMk/>
          <pc:sldMk cId="311741230" sldId="270"/>
        </pc:sldMkLst>
        <pc:spChg chg="mod">
          <ac:chgData name="Bickford, Robin J." userId="69c08670-b70e-496a-83d2-b8c963532c72" providerId="ADAL" clId="{CE8B32B2-E15F-4EAB-88ED-094D739A4FC1}" dt="2023-04-09T14:27:09.383" v="12" actId="20577"/>
          <ac:spMkLst>
            <pc:docMk/>
            <pc:sldMk cId="311741230" sldId="270"/>
            <ac:spMk id="3" creationId="{00000000-0000-0000-0000-000000000000}"/>
          </ac:spMkLst>
        </pc:spChg>
      </pc:sldChg>
      <pc:sldChg chg="modSp mod">
        <pc:chgData name="Bickford, Robin J." userId="69c08670-b70e-496a-83d2-b8c963532c72" providerId="ADAL" clId="{CE8B32B2-E15F-4EAB-88ED-094D739A4FC1}" dt="2023-04-09T14:31:29.144" v="19" actId="20577"/>
        <pc:sldMkLst>
          <pc:docMk/>
          <pc:sldMk cId="2890931818" sldId="272"/>
        </pc:sldMkLst>
        <pc:spChg chg="mod">
          <ac:chgData name="Bickford, Robin J." userId="69c08670-b70e-496a-83d2-b8c963532c72" providerId="ADAL" clId="{CE8B32B2-E15F-4EAB-88ED-094D739A4FC1}" dt="2023-04-09T14:31:29.144" v="19" actId="20577"/>
          <ac:spMkLst>
            <pc:docMk/>
            <pc:sldMk cId="2890931818" sldId="272"/>
            <ac:spMk id="3" creationId="{1D85ECE1-BB60-4541-86ED-5983FCEB013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D8375-7C1F-4EEF-A25D-7A1E47B5A1BF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95EAB-567F-42F5-8BF8-00EA38A6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59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F27D-83D8-4CE4-B3BD-A4581E18985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24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6F993-8284-45AE-A0B6-F2C9053FE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2095A5-A82D-41FB-A820-133EDC844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2BB7A-4635-471E-B5A7-DFD64559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D7F3-2226-4689-B415-C820CACBDED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2B514-5116-4A32-8F1D-D9F74DFB1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96B61-C5F3-4DB8-A4B0-5FA5F9CA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E65E-D760-458D-BF7D-C36A1262D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3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D715-22A3-4C20-8D3A-2AF719E43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FA3F0-73BF-4A3C-A544-88533BC82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9620F-B7A7-4D7F-B427-3AFF46A7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D7F3-2226-4689-B415-C820CACBDED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CC925-A8D4-4881-A655-3906EF75C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495C6-1376-4A48-9BB1-5798EAE3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E65E-D760-458D-BF7D-C36A1262D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57D68E-9A1B-476A-8645-557FFDD41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51C36-BB07-4577-83E2-B8E73CEEA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94885-6ADA-474D-9ABA-8DD15D02C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D7F3-2226-4689-B415-C820CACBDED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47257-FBC2-4F95-B959-F6174D4E4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B9E7B-67AE-457D-8CEF-694A605A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E65E-D760-458D-BF7D-C36A1262D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9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E2AF5-1F67-4649-AA2C-EB3722E7B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5B9BB-BEA0-4826-8D07-A276C93F4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57CF5-B058-4257-8ED8-23C9F60D7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D7F3-2226-4689-B415-C820CACBDED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5DAAD-16C8-4349-A5F3-50A168A3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DA835-66AE-4DAD-96ED-F9DE00B5A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E65E-D760-458D-BF7D-C36A1262D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A50D-587E-48D9-9F6C-EEAC827F9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7CFF1-407C-4901-8203-56E20A125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CADC6-7EA1-4E4D-AA14-B8BAFADE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D7F3-2226-4689-B415-C820CACBDED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2D89D-38D2-49AD-B9A2-3010B2BFF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51DAB-D337-4140-8129-74B87049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E65E-D760-458D-BF7D-C36A1262D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5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F1F2-EC5F-4837-9D6A-526044ABB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49D82-713E-4EFB-A3E8-C1E26C149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1E0A4-DDB9-4FE2-872B-10F736491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7C02C-64A6-4D57-A472-BCF62632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D7F3-2226-4689-B415-C820CACBDED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8B24C-5265-43B3-9CEE-13583FEA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680D8-EF50-4470-A8F8-87D32B867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E65E-D760-458D-BF7D-C36A1262D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9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BD41-E749-484F-8BE2-058659B3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E267C-BAF6-42DA-8852-B0EC70E84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35911-082F-49D3-9BD6-70F173AA8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A17606-9C94-44D7-BBEC-2C91EC18C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88A12-5BB4-490C-9471-83E4602DC0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616F3A-C180-4C1A-9398-74A652DA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D7F3-2226-4689-B415-C820CACBDED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6D6750-5B3C-4CC0-9B9C-44302603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41CA7-5BA8-48CF-BB39-09D5B14D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E65E-D760-458D-BF7D-C36A1262D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23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3EE15-B58A-4560-8520-C6853034E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F7253-A8A0-4321-AC3C-D0971D9AB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D7F3-2226-4689-B415-C820CACBDED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62CAF1-9B3A-4475-A836-A31DBDAB6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22F0D-E185-4776-8078-780BE692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E65E-D760-458D-BF7D-C36A1262D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5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28407E-BE28-4D74-B3CF-41DC0BC1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D7F3-2226-4689-B415-C820CACBDED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5BC568-701E-447D-B2EC-FE1B4C59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2224E-5E30-4252-80CF-743D1438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E65E-D760-458D-BF7D-C36A1262D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9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1FDF3-19D1-4B67-A5E7-CD0370C80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31E91-4E5A-4DB4-8581-82DFA97B9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4ED01-D128-4918-BB42-8DC857115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67BE7-3176-4A0D-A7E7-DFF846BDC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D7F3-2226-4689-B415-C820CACBDED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ED8C6-5CDB-4349-ABF7-27E7BE2CC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12632-7F5E-4CAE-B9AB-02F06885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E65E-D760-458D-BF7D-C36A1262D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0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2ACD3-E80F-459A-A40A-94CDBA1C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00D9A7-F8F4-49AF-AE99-AA43AAB2C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3F3B5-E0EF-4494-AB35-74918F819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AD2FF-D34D-4D70-B592-F2B5F479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D7F3-2226-4689-B415-C820CACBDED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6472E-3EC7-4553-96AD-6240F47F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25B05-2CB7-4164-8B92-DF518ED2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E65E-D760-458D-BF7D-C36A1262D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0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F2FE0-0B37-4CE3-B0CF-C4AD5A6C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01137-FEEC-4E24-80E4-8A3FA51A8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5F3CA-AC48-4DC4-A851-35FB88953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1D7F3-2226-4689-B415-C820CACBDEDE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4694-69E9-4638-A469-F205EBF04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EC3C-C896-4E59-A051-8A6F07478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2E65E-D760-458D-BF7D-C36A1262D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1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andfamilyblog.com/social-emotional-learning/parenting-program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Flag-map_of_Maine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ndaful.com/2015/04/midori-inserts-printables-monthly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ecklist-check-list-marker-2077019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icpedia.org/highway-signs/t/travel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eandreilinger/2454019004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ocument-agreement-documents-sign-428338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762000"/>
            <a:ext cx="9143999" cy="1905000"/>
          </a:xfrm>
          <a:solidFill>
            <a:srgbClr val="004D80"/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Mileage Reimbursement for </a:t>
            </a:r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598" y="2667000"/>
            <a:ext cx="6400800" cy="22098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Child &amp; Family Services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Health &amp; Human Services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2023 V3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30" y="4876801"/>
            <a:ext cx="1515539" cy="151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10717"/>
            <a:ext cx="9944100" cy="312419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3494BA"/>
                </a:solidFill>
                <a:ea typeface="+mj-ea"/>
                <a:cs typeface="+mj-cs"/>
              </a:rPr>
              <a:t>Thank you for your participation in this training.</a:t>
            </a:r>
            <a:endParaRPr lang="en-US" b="1" dirty="0"/>
          </a:p>
          <a:p>
            <a:pPr marL="0" lvl="0" indent="0">
              <a:buClr>
                <a:srgbClr val="3494BA"/>
              </a:buClr>
              <a:buNone/>
            </a:pPr>
            <a:r>
              <a:rPr lang="en-US" sz="2000" dirty="0">
                <a:solidFill>
                  <a:prstClr val="black">
                    <a:lumMod val="50000"/>
                    <a:lumOff val="50000"/>
                  </a:prstClr>
                </a:solidFill>
              </a:rPr>
              <a:t>                         If you have any additional questions, please call the OCFS Caseworker. 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72C6-7067-432E-A04B-6684B33D0546}" type="slidenum">
              <a:rPr lang="en-US" smtClean="0"/>
              <a:t>10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419600" y="6356351"/>
            <a:ext cx="3352800" cy="365125"/>
          </a:xfrm>
        </p:spPr>
        <p:txBody>
          <a:bodyPr/>
          <a:lstStyle/>
          <a:p>
            <a:r>
              <a:rPr lang="en-US"/>
              <a:t>Maine Department of Health and Human Services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0"/>
            <a:ext cx="9144000" cy="914400"/>
          </a:xfrm>
          <a:prstGeom prst="rect">
            <a:avLst/>
          </a:prstGeom>
          <a:solidFill>
            <a:srgbClr val="004D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31" y="4752119"/>
            <a:ext cx="1515539" cy="151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9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409DBA6-3F46-4E07-A674-B97C8A245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042" r="6850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AB5EAE-2F23-4E80-BD45-8CE78B826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Parents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C0D95-3CBB-405B-AE3C-270D2DA8B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3851122" cy="4317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300" b="1" dirty="0"/>
          </a:p>
          <a:p>
            <a:pPr>
              <a:lnSpc>
                <a:spcPct val="90000"/>
              </a:lnSpc>
            </a:pPr>
            <a:r>
              <a:rPr lang="en-US" sz="1600" dirty="0"/>
              <a:t>The Travel Forms are used to reimburse travel expenses to: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Meet child(ren) during medical appointments and the child is transported by the Resource  Parent.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Meet child(ren)  at a location for a planned visitation.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b="1" dirty="0"/>
              <a:t>Parent Reimbursement </a:t>
            </a:r>
            <a:r>
              <a:rPr lang="en-US" sz="1600" dirty="0"/>
              <a:t>is reimbursed at a rate of </a:t>
            </a:r>
            <a:r>
              <a:rPr lang="en-US" sz="1600" b="1" dirty="0"/>
              <a:t>.22</a:t>
            </a:r>
            <a:r>
              <a:rPr lang="en-US" sz="1600" dirty="0"/>
              <a:t> a mile.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974E0-63BD-4733-92EB-B26DA9A3726F}"/>
              </a:ext>
            </a:extLst>
          </p:cNvPr>
          <p:cNvSpPr txBox="1"/>
          <p:nvPr/>
        </p:nvSpPr>
        <p:spPr>
          <a:xfrm>
            <a:off x="9665347" y="6657945"/>
            <a:ext cx="25266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childandfamilyblog.com/social-emotional-learning/parenting-program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4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E0E9-4063-477D-B53F-1D2274918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Mileage Forms for Travel within the State of Maine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5ECE1-BB60-4541-86ED-5983FCEB0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The travel documented on these forms are </a:t>
            </a:r>
            <a:r>
              <a:rPr lang="en-US" sz="1500" b="1" u="sng" dirty="0"/>
              <a:t>for travel within the State of Maine only.</a:t>
            </a:r>
            <a:r>
              <a:rPr lang="en-US" sz="1500" dirty="0"/>
              <a:t> 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The fillable form accompanies this training.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The form has been updated to calculate mileage </a:t>
            </a:r>
            <a:r>
              <a:rPr lang="en-US" sz="1600" dirty="0"/>
              <a:t>and total all entries</a:t>
            </a:r>
            <a:r>
              <a:rPr lang="en-US" sz="15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A parent can fill out the form and submit it electronically to the assigned caseworker.  A parent can sign and submit the form electronically with an email explanation. </a:t>
            </a:r>
          </a:p>
          <a:p>
            <a:pPr>
              <a:lnSpc>
                <a:spcPct val="90000"/>
              </a:lnSpc>
            </a:pPr>
            <a:r>
              <a:rPr lang="en-US" sz="1500" b="1" dirty="0"/>
              <a:t>A blank form is also available</a:t>
            </a:r>
            <a:r>
              <a:rPr lang="en-US" sz="1500" dirty="0"/>
              <a:t>.  If the form is handwritten, it must be </a:t>
            </a:r>
            <a:r>
              <a:rPr lang="en-US" sz="1500"/>
              <a:t>fully legible, </a:t>
            </a:r>
            <a:r>
              <a:rPr lang="en-US" sz="1500" dirty="0"/>
              <a:t>and the parent must physically sign his/her name. The parent will then mail or deliver the completed form to the caseworker.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12" name="Picture 11" descr="A picture containing dark, photo, person, light&#10;&#10;Description automatically generated">
            <a:extLst>
              <a:ext uri="{FF2B5EF4-FFF2-40B4-BE49-F238E27FC236}">
                <a16:creationId xmlns:a16="http://schemas.microsoft.com/office/drawing/2014/main" id="{452A7974-137B-465B-A796-DA804AC23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580" r="1" b="8569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922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FF95F2A-2E7D-4DDA-9C2E-5A65D42E2B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69" r="-2" b="476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4E0E9-4063-477D-B53F-1D2274918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sz="3300" dirty="0"/>
              <a:t>Mileage Forms Submitted Monthly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5ECE1-BB60-4541-86ED-5983FCEB0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41973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Start the mileage form at the beginning of the month, January for example.  </a:t>
            </a:r>
          </a:p>
          <a:p>
            <a:pPr lvl="0">
              <a:buClr>
                <a:srgbClr val="3494BA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mileage for the month of January needs to include mileage for only this month.</a:t>
            </a:r>
          </a:p>
          <a:p>
            <a:pPr lvl="0">
              <a:buClr>
                <a:srgbClr val="3494BA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parent can electronically sign the form, if the form is electronically submitted.</a:t>
            </a:r>
          </a:p>
          <a:p>
            <a:pPr lvl="0">
              <a:buClr>
                <a:srgbClr val="3494BA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completed form is then sent to the assigned caseworker; either in paper, in person or in email. </a:t>
            </a:r>
          </a:p>
          <a:p>
            <a:pPr lvl="0">
              <a:buClr>
                <a:srgbClr val="3494BA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request for reimbursement needs to be submitted </a:t>
            </a:r>
            <a:r>
              <a:rPr lang="en-US" sz="14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each month and submitted timely. </a:t>
            </a:r>
          </a:p>
          <a:p>
            <a:pPr lvl="0">
              <a:buClr>
                <a:srgbClr val="3494BA"/>
              </a:buClr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For Example: 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January 2023 expenditures need to be submitted before the end of February 2023.  One form must only include expenditures for that one month. 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7A451-CAE7-4969-B73F-4117F305E940}"/>
              </a:ext>
            </a:extLst>
          </p:cNvPr>
          <p:cNvSpPr txBox="1"/>
          <p:nvPr/>
        </p:nvSpPr>
        <p:spPr>
          <a:xfrm>
            <a:off x="9505047" y="6657945"/>
            <a:ext cx="268695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wendaful.com/2015/04/midori-inserts-printables-monthl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3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CC7115E-47AC-468F-9926-AE45811C54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97" r="36322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DC64B6-4F8A-481C-A4A5-D00024C7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Complete the Mileage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57919-CF36-447A-A011-5647BDF67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23011"/>
            <a:ext cx="3851122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3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The following information is required:</a:t>
            </a:r>
          </a:p>
          <a:p>
            <a:pPr lvl="0">
              <a:lnSpc>
                <a:spcPct val="90000"/>
              </a:lnSpc>
            </a:pPr>
            <a:r>
              <a:rPr lang="en-US" sz="1500" dirty="0"/>
              <a:t>The name of the parent requesting the reimbursement. </a:t>
            </a:r>
          </a:p>
          <a:p>
            <a:pPr lvl="0">
              <a:lnSpc>
                <a:spcPct val="90000"/>
              </a:lnSpc>
            </a:pPr>
            <a:r>
              <a:rPr lang="en-US" sz="1500" dirty="0"/>
              <a:t>The Social Security Number (complete) of the parent requesting the reimbursement.  This is to ensure the correct person receives the reimbursement. </a:t>
            </a:r>
          </a:p>
          <a:p>
            <a:pPr lvl="0">
              <a:lnSpc>
                <a:spcPct val="90000"/>
              </a:lnSpc>
            </a:pPr>
            <a:r>
              <a:rPr lang="en-US" sz="1500" dirty="0"/>
              <a:t>The date completed.  </a:t>
            </a:r>
          </a:p>
          <a:p>
            <a:pPr lvl="0">
              <a:lnSpc>
                <a:spcPct val="90000"/>
              </a:lnSpc>
            </a:pPr>
            <a:r>
              <a:rPr lang="en-US" sz="1500" dirty="0"/>
              <a:t>The name of the child/youth(s) in care.</a:t>
            </a:r>
          </a:p>
          <a:p>
            <a:pPr lvl="0">
              <a:lnSpc>
                <a:spcPct val="90000"/>
              </a:lnSpc>
            </a:pPr>
            <a:r>
              <a:rPr lang="en-US" sz="1500" dirty="0"/>
              <a:t>The Case Name (if different from the child). </a:t>
            </a:r>
          </a:p>
          <a:p>
            <a:pPr lvl="0">
              <a:lnSpc>
                <a:spcPct val="90000"/>
              </a:lnSpc>
            </a:pPr>
            <a:r>
              <a:rPr lang="en-US" sz="1500" dirty="0"/>
              <a:t>The child’s A number.</a:t>
            </a:r>
          </a:p>
          <a:p>
            <a:pPr lvl="0">
              <a:lnSpc>
                <a:spcPct val="90000"/>
              </a:lnSpc>
            </a:pPr>
            <a:r>
              <a:rPr lang="en-US" sz="1500" dirty="0"/>
              <a:t>The caseworker assigned to the case.</a:t>
            </a:r>
          </a:p>
          <a:p>
            <a:pPr lvl="0">
              <a:lnSpc>
                <a:spcPct val="90000"/>
              </a:lnSpc>
            </a:pPr>
            <a:r>
              <a:rPr lang="en-US" sz="1500" dirty="0"/>
              <a:t>The Case ID number.</a:t>
            </a:r>
          </a:p>
          <a:p>
            <a:pPr lvl="0">
              <a:lnSpc>
                <a:spcPct val="90000"/>
              </a:lnSpc>
            </a:pPr>
            <a:endParaRPr lang="en-US" sz="1500" dirty="0"/>
          </a:p>
          <a:p>
            <a:pPr lvl="0">
              <a:lnSpc>
                <a:spcPct val="90000"/>
              </a:lnSpc>
            </a:pPr>
            <a:r>
              <a:rPr lang="en-US" sz="1500" dirty="0"/>
              <a:t>Questions? Ask your Caseworker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135076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956B534-124E-47B2-88EA-986F9CE2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00075"/>
            <a:ext cx="4203045" cy="1300163"/>
          </a:xfrm>
        </p:spPr>
        <p:txBody>
          <a:bodyPr anchor="ctr">
            <a:normAutofit fontScale="90000"/>
          </a:bodyPr>
          <a:lstStyle/>
          <a:p>
            <a:br>
              <a:rPr lang="en-US" sz="2800" dirty="0"/>
            </a:br>
            <a:r>
              <a:rPr lang="en-US" sz="2800" b="1" dirty="0"/>
              <a:t>The form requires the following information.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12B76-50A3-4650-AD9C-232869DC1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1671638"/>
            <a:ext cx="3973943" cy="4686300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2100" dirty="0">
                <a:solidFill>
                  <a:schemeClr val="bg1"/>
                </a:solidFill>
              </a:rPr>
              <a:t>date of travel. 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The date of travel. </a:t>
            </a:r>
          </a:p>
          <a:p>
            <a:pPr lvl="1"/>
            <a:r>
              <a:rPr lang="en-US" sz="2100" dirty="0"/>
              <a:t>The destination (from Augusta to Waterville and return) (no abbreviations). </a:t>
            </a:r>
          </a:p>
          <a:p>
            <a:pPr lvl="1"/>
            <a:r>
              <a:rPr lang="en-US" sz="2100" dirty="0"/>
              <a:t>The reason for travel.</a:t>
            </a:r>
          </a:p>
          <a:p>
            <a:pPr lvl="1"/>
            <a:r>
              <a:rPr lang="en-US" sz="2100" dirty="0"/>
              <a:t>The Service Code (M92 or N92).</a:t>
            </a:r>
          </a:p>
          <a:p>
            <a:pPr lvl="1"/>
            <a:r>
              <a:rPr lang="en-US" sz="2100" dirty="0"/>
              <a:t>Service Codes (defined on the next slide). </a:t>
            </a:r>
          </a:p>
          <a:p>
            <a:pPr lvl="1"/>
            <a:r>
              <a:rPr lang="en-US" sz="2100" dirty="0"/>
              <a:t>The actual miles traveled for the round trip.</a:t>
            </a:r>
          </a:p>
          <a:p>
            <a:pPr lvl="1"/>
            <a:r>
              <a:rPr lang="en-US" sz="2100" dirty="0"/>
              <a:t>The rate per mile (.</a:t>
            </a:r>
            <a:r>
              <a:rPr lang="en-US" sz="2100" b="1" dirty="0"/>
              <a:t>22 cents for parent</a:t>
            </a:r>
            <a:r>
              <a:rPr lang="en-US" sz="2100" dirty="0"/>
              <a:t>).</a:t>
            </a:r>
          </a:p>
          <a:p>
            <a:pPr lvl="1"/>
            <a:r>
              <a:rPr lang="en-US" sz="2100" dirty="0"/>
              <a:t>Other Trip Expenses (tolls or parking – receipts required for other expenses).</a:t>
            </a:r>
          </a:p>
          <a:p>
            <a:pPr lvl="1"/>
            <a:r>
              <a:rPr lang="en-US" sz="2100" dirty="0"/>
              <a:t>Parent’s Signature is required in order to process payment.  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7" name="Picture 16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id="{86C5ADEC-E6E8-405A-A48B-ACC840E9A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05595" y="2019075"/>
            <a:ext cx="5881805" cy="391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8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9D5AA-7796-4BC8-973E-53BF4112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   </a:t>
            </a:r>
            <a:r>
              <a:rPr lang="en-US" sz="2800" b="1" dirty="0"/>
              <a:t>Information on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2FFD7-4B0E-4AAD-B0C8-EC521BFD0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M92 MaineCare Services; the parent drives to the child’s medical appointment. 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N92 for Visit with the Parent; the parent drives to the planned visit with the child. </a:t>
            </a:r>
            <a:endParaRPr lang="en-US" sz="1500" dirty="0"/>
          </a:p>
        </p:txBody>
      </p:sp>
      <p:pic>
        <p:nvPicPr>
          <p:cNvPr id="11" name="Picture 10" descr="A picture containing child, baby, person, transport&#10;&#10;Description automatically generated">
            <a:extLst>
              <a:ext uri="{FF2B5EF4-FFF2-40B4-BE49-F238E27FC236}">
                <a16:creationId xmlns:a16="http://schemas.microsoft.com/office/drawing/2014/main" id="{DCF6A08C-86A8-446B-AA93-2F5DD58CB3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771" r="16719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380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73E8175-7A44-4380-BA48-FF9DF56D5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Each line = One Round Trip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FEC21B-CEDE-453E-9D87-BA31E6E44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959" y="1285875"/>
            <a:ext cx="7047619" cy="3621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641C61-CED2-4451-B00D-2C4655E7C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959" y="5286410"/>
            <a:ext cx="7047619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7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keyboard&#10;&#10;Description automatically generated">
            <a:extLst>
              <a:ext uri="{FF2B5EF4-FFF2-40B4-BE49-F238E27FC236}">
                <a16:creationId xmlns:a16="http://schemas.microsoft.com/office/drawing/2014/main" id="{330B42ED-968D-4C5B-A075-6B2E3AA55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318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A83F06-9577-4948-92FC-1BFEAA0F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sz="4000" dirty="0"/>
              <a:t>OCFS/DHHS Duties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9A798-B3DC-4CC1-80A9-34F83BA6D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/>
              <a:t>The caseworker receives the mileage form and receipts from the parent.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b="1" dirty="0"/>
          </a:p>
          <a:p>
            <a:pPr lvl="1">
              <a:lnSpc>
                <a:spcPct val="90000"/>
              </a:lnSpc>
            </a:pPr>
            <a:r>
              <a:rPr lang="en-US" sz="1400" dirty="0"/>
              <a:t>The caseworker will review the completed reimbursement form for accuracy and sign the form.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The Case Supervisor will also review the reimbursement form for accuracy and sign the form.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The office assistant will submit the form and receipts for processing with DHHS Finance and Budget.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The processing time for these steps is approximately three to four business weeks. 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4242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675</Words>
  <Application>Microsoft Office PowerPoint</Application>
  <PresentationFormat>Widescreen</PresentationFormat>
  <Paragraphs>72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Mileage Reimbursement for  Parents </vt:lpstr>
      <vt:lpstr>Parents</vt:lpstr>
      <vt:lpstr>Mileage Forms for Travel within the State of Maine </vt:lpstr>
      <vt:lpstr>Mileage Forms Submitted Monthly</vt:lpstr>
      <vt:lpstr>How to Complete the Mileage Form</vt:lpstr>
      <vt:lpstr> The form requires the following information. </vt:lpstr>
      <vt:lpstr>   Information on Codes</vt:lpstr>
      <vt:lpstr>Each line = One Round Trip</vt:lpstr>
      <vt:lpstr>OCFS/DHHS Duties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Bickford, Robin J.</dc:creator>
  <cp:lastModifiedBy>Bickford, Robin J.</cp:lastModifiedBy>
  <cp:revision>3</cp:revision>
  <dcterms:created xsi:type="dcterms:W3CDTF">2021-05-23T21:38:22Z</dcterms:created>
  <dcterms:modified xsi:type="dcterms:W3CDTF">2023-07-05T16:08:03Z</dcterms:modified>
</cp:coreProperties>
</file>