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7" r:id="rId5"/>
    <p:sldId id="310" r:id="rId6"/>
    <p:sldId id="315" r:id="rId7"/>
    <p:sldId id="329" r:id="rId8"/>
    <p:sldId id="311" r:id="rId9"/>
    <p:sldId id="312" r:id="rId10"/>
    <p:sldId id="313" r:id="rId11"/>
    <p:sldId id="314" r:id="rId12"/>
    <p:sldId id="330" r:id="rId13"/>
    <p:sldId id="331" r:id="rId14"/>
    <p:sldId id="319" r:id="rId15"/>
    <p:sldId id="320" r:id="rId16"/>
    <p:sldId id="267" r:id="rId17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95E3CB-968A-46E5-8917-695EB76E57D7}" v="6" dt="2023-04-10T13:02:44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5" autoAdjust="0"/>
    <p:restoredTop sz="94660"/>
  </p:normalViewPr>
  <p:slideViewPr>
    <p:cSldViewPr>
      <p:cViewPr varScale="1">
        <p:scale>
          <a:sx n="73" d="100"/>
          <a:sy n="73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ckford, Robin J." userId="69c08670-b70e-496a-83d2-b8c963532c72" providerId="ADAL" clId="{F895E3CB-968A-46E5-8917-695EB76E57D7}"/>
    <pc:docChg chg="custSel modSld">
      <pc:chgData name="Bickford, Robin J." userId="69c08670-b70e-496a-83d2-b8c963532c72" providerId="ADAL" clId="{F895E3CB-968A-46E5-8917-695EB76E57D7}" dt="2023-04-10T13:02:44.085" v="337" actId="20577"/>
      <pc:docMkLst>
        <pc:docMk/>
      </pc:docMkLst>
      <pc:sldChg chg="modSp mod">
        <pc:chgData name="Bickford, Robin J." userId="69c08670-b70e-496a-83d2-b8c963532c72" providerId="ADAL" clId="{F895E3CB-968A-46E5-8917-695EB76E57D7}" dt="2023-04-10T12:54:59.538" v="18" actId="20577"/>
        <pc:sldMkLst>
          <pc:docMk/>
          <pc:sldMk cId="1715151854" sldId="257"/>
        </pc:sldMkLst>
        <pc:spChg chg="mod">
          <ac:chgData name="Bickford, Robin J." userId="69c08670-b70e-496a-83d2-b8c963532c72" providerId="ADAL" clId="{F895E3CB-968A-46E5-8917-695EB76E57D7}" dt="2023-04-10T12:54:59.538" v="18" actId="20577"/>
          <ac:spMkLst>
            <pc:docMk/>
            <pc:sldMk cId="1715151854" sldId="257"/>
            <ac:spMk id="3" creationId="{00000000-0000-0000-0000-000000000000}"/>
          </ac:spMkLst>
        </pc:spChg>
      </pc:sldChg>
      <pc:sldChg chg="modSp mod">
        <pc:chgData name="Bickford, Robin J." userId="69c08670-b70e-496a-83d2-b8c963532c72" providerId="ADAL" clId="{F895E3CB-968A-46E5-8917-695EB76E57D7}" dt="2023-04-10T12:56:53.642" v="55" actId="20577"/>
        <pc:sldMkLst>
          <pc:docMk/>
          <pc:sldMk cId="2124497887" sldId="310"/>
        </pc:sldMkLst>
        <pc:spChg chg="mod">
          <ac:chgData name="Bickford, Robin J." userId="69c08670-b70e-496a-83d2-b8c963532c72" providerId="ADAL" clId="{F895E3CB-968A-46E5-8917-695EB76E57D7}" dt="2023-04-10T12:56:53.642" v="55" actId="20577"/>
          <ac:spMkLst>
            <pc:docMk/>
            <pc:sldMk cId="2124497887" sldId="310"/>
            <ac:spMk id="6" creationId="{C032DCCE-49A8-4F7B-8E79-9EFE956D5016}"/>
          </ac:spMkLst>
        </pc:spChg>
      </pc:sldChg>
      <pc:sldChg chg="modSp mod">
        <pc:chgData name="Bickford, Robin J." userId="69c08670-b70e-496a-83d2-b8c963532c72" providerId="ADAL" clId="{F895E3CB-968A-46E5-8917-695EB76E57D7}" dt="2023-04-10T12:58:32.099" v="58" actId="20577"/>
        <pc:sldMkLst>
          <pc:docMk/>
          <pc:sldMk cId="3175644586" sldId="311"/>
        </pc:sldMkLst>
        <pc:spChg chg="mod">
          <ac:chgData name="Bickford, Robin J." userId="69c08670-b70e-496a-83d2-b8c963532c72" providerId="ADAL" clId="{F895E3CB-968A-46E5-8917-695EB76E57D7}" dt="2023-04-10T12:58:32.099" v="58" actId="20577"/>
          <ac:spMkLst>
            <pc:docMk/>
            <pc:sldMk cId="3175644586" sldId="311"/>
            <ac:spMk id="6" creationId="{395E0551-5328-48C7-9416-4C48E27E4FEA}"/>
          </ac:spMkLst>
        </pc:spChg>
      </pc:sldChg>
      <pc:sldChg chg="modSp mod">
        <pc:chgData name="Bickford, Robin J." userId="69c08670-b70e-496a-83d2-b8c963532c72" providerId="ADAL" clId="{F895E3CB-968A-46E5-8917-695EB76E57D7}" dt="2023-04-10T12:59:29.095" v="176" actId="20577"/>
        <pc:sldMkLst>
          <pc:docMk/>
          <pc:sldMk cId="3920038509" sldId="312"/>
        </pc:sldMkLst>
        <pc:spChg chg="mod">
          <ac:chgData name="Bickford, Robin J." userId="69c08670-b70e-496a-83d2-b8c963532c72" providerId="ADAL" clId="{F895E3CB-968A-46E5-8917-695EB76E57D7}" dt="2023-04-10T12:59:29.095" v="176" actId="20577"/>
          <ac:spMkLst>
            <pc:docMk/>
            <pc:sldMk cId="3920038509" sldId="312"/>
            <ac:spMk id="7" creationId="{6F8119E9-FB16-4E17-ADEC-E812E84AFA88}"/>
          </ac:spMkLst>
        </pc:spChg>
      </pc:sldChg>
      <pc:sldChg chg="modSp mod">
        <pc:chgData name="Bickford, Robin J." userId="69c08670-b70e-496a-83d2-b8c963532c72" providerId="ADAL" clId="{F895E3CB-968A-46E5-8917-695EB76E57D7}" dt="2023-04-10T13:00:10.070" v="178" actId="20577"/>
        <pc:sldMkLst>
          <pc:docMk/>
          <pc:sldMk cId="449210139" sldId="314"/>
        </pc:sldMkLst>
        <pc:spChg chg="mod">
          <ac:chgData name="Bickford, Robin J." userId="69c08670-b70e-496a-83d2-b8c963532c72" providerId="ADAL" clId="{F895E3CB-968A-46E5-8917-695EB76E57D7}" dt="2023-04-10T13:00:10.070" v="178" actId="20577"/>
          <ac:spMkLst>
            <pc:docMk/>
            <pc:sldMk cId="449210139" sldId="314"/>
            <ac:spMk id="3" creationId="{ACDA1207-2B63-4602-8E09-75B6CE8220C5}"/>
          </ac:spMkLst>
        </pc:spChg>
      </pc:sldChg>
      <pc:sldChg chg="modSp">
        <pc:chgData name="Bickford, Robin J." userId="69c08670-b70e-496a-83d2-b8c963532c72" providerId="ADAL" clId="{F895E3CB-968A-46E5-8917-695EB76E57D7}" dt="2023-04-10T13:02:44.085" v="337" actId="20577"/>
        <pc:sldMkLst>
          <pc:docMk/>
          <pc:sldMk cId="1724294292" sldId="320"/>
        </pc:sldMkLst>
        <pc:graphicFrameChg chg="mod">
          <ac:chgData name="Bickford, Robin J." userId="69c08670-b70e-496a-83d2-b8c963532c72" providerId="ADAL" clId="{F895E3CB-968A-46E5-8917-695EB76E57D7}" dt="2023-04-10T13:02:44.085" v="337" actId="20577"/>
          <ac:graphicFrameMkLst>
            <pc:docMk/>
            <pc:sldMk cId="1724294292" sldId="320"/>
            <ac:graphicFrameMk id="6" creationId="{DB651377-EB5B-43D3-A93D-7CAFEDC58489}"/>
          </ac:graphicFrameMkLst>
        </pc:graphicFrameChg>
      </pc:sldChg>
      <pc:sldChg chg="modSp mod">
        <pc:chgData name="Bickford, Robin J." userId="69c08670-b70e-496a-83d2-b8c963532c72" providerId="ADAL" clId="{F895E3CB-968A-46E5-8917-695EB76E57D7}" dt="2023-04-10T13:01:48.781" v="331" actId="20577"/>
        <pc:sldMkLst>
          <pc:docMk/>
          <pc:sldMk cId="3965095806" sldId="330"/>
        </pc:sldMkLst>
        <pc:spChg chg="mod">
          <ac:chgData name="Bickford, Robin J." userId="69c08670-b70e-496a-83d2-b8c963532c72" providerId="ADAL" clId="{F895E3CB-968A-46E5-8917-695EB76E57D7}" dt="2023-04-10T13:01:48.781" v="331" actId="20577"/>
          <ac:spMkLst>
            <pc:docMk/>
            <pc:sldMk cId="3965095806" sldId="330"/>
            <ac:spMk id="6" creationId="{EC21E449-EC56-4B24-A649-A987F5E6C53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6A414F-4B1A-4E72-B442-490DF6004BBD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4F97A33-D347-4455-9346-1DA8CC9CB781}">
      <dgm:prSet/>
      <dgm:spPr/>
      <dgm:t>
        <a:bodyPr/>
        <a:lstStyle/>
        <a:p>
          <a:r>
            <a:rPr lang="en-US"/>
            <a:t>The fillable form is in the form of an excel spreadsheet, which accompanies these directions.</a:t>
          </a:r>
        </a:p>
      </dgm:t>
    </dgm:pt>
    <dgm:pt modelId="{CF692A58-795B-4315-ACB2-C29EBC9338CC}" type="parTrans" cxnId="{468527BB-6317-4615-8372-7C691EE9DA71}">
      <dgm:prSet/>
      <dgm:spPr/>
      <dgm:t>
        <a:bodyPr/>
        <a:lstStyle/>
        <a:p>
          <a:endParaRPr lang="en-US"/>
        </a:p>
      </dgm:t>
    </dgm:pt>
    <dgm:pt modelId="{245F965B-ACBC-4911-B85A-E36CC0492229}" type="sibTrans" cxnId="{468527BB-6317-4615-8372-7C691EE9DA71}">
      <dgm:prSet/>
      <dgm:spPr/>
      <dgm:t>
        <a:bodyPr/>
        <a:lstStyle/>
        <a:p>
          <a:endParaRPr lang="en-US"/>
        </a:p>
      </dgm:t>
    </dgm:pt>
    <dgm:pt modelId="{01444801-CD0D-4CF9-8E5C-B345370F0728}">
      <dgm:prSet/>
      <dgm:spPr/>
      <dgm:t>
        <a:bodyPr/>
        <a:lstStyle/>
        <a:p>
          <a:r>
            <a:rPr lang="en-US" dirty="0"/>
            <a:t>Please type within the form, versus writing by hand, this will help to ensure accuracy. </a:t>
          </a:r>
        </a:p>
      </dgm:t>
    </dgm:pt>
    <dgm:pt modelId="{E4D9E4B3-935E-4A01-9854-FC06A2B9306C}" type="parTrans" cxnId="{2A89F5A1-1745-46C0-8C78-073A5C6BD387}">
      <dgm:prSet/>
      <dgm:spPr/>
      <dgm:t>
        <a:bodyPr/>
        <a:lstStyle/>
        <a:p>
          <a:endParaRPr lang="en-US"/>
        </a:p>
      </dgm:t>
    </dgm:pt>
    <dgm:pt modelId="{A2D90765-9538-4224-9A39-DD8E94C86E41}" type="sibTrans" cxnId="{2A89F5A1-1745-46C0-8C78-073A5C6BD387}">
      <dgm:prSet/>
      <dgm:spPr/>
      <dgm:t>
        <a:bodyPr/>
        <a:lstStyle/>
        <a:p>
          <a:endParaRPr lang="en-US"/>
        </a:p>
      </dgm:t>
    </dgm:pt>
    <dgm:pt modelId="{1E611858-D967-4686-8538-B2BFACBF16EB}">
      <dgm:prSet/>
      <dgm:spPr/>
      <dgm:t>
        <a:bodyPr/>
        <a:lstStyle/>
        <a:p>
          <a:r>
            <a:rPr lang="en-US" dirty="0"/>
            <a:t>Please remember to complete this form for a one-month period and submit the form within 30 days. </a:t>
          </a:r>
        </a:p>
      </dgm:t>
    </dgm:pt>
    <dgm:pt modelId="{34B367BF-A916-48EF-8E14-B3A3A31B5767}" type="parTrans" cxnId="{61F53EDC-C9FA-44CD-A299-7D467D589CFC}">
      <dgm:prSet/>
      <dgm:spPr/>
      <dgm:t>
        <a:bodyPr/>
        <a:lstStyle/>
        <a:p>
          <a:endParaRPr lang="en-US"/>
        </a:p>
      </dgm:t>
    </dgm:pt>
    <dgm:pt modelId="{2CDA738D-E7B1-46F3-A8F9-1C0BC2AC141E}" type="sibTrans" cxnId="{61F53EDC-C9FA-44CD-A299-7D467D589CFC}">
      <dgm:prSet/>
      <dgm:spPr/>
      <dgm:t>
        <a:bodyPr/>
        <a:lstStyle/>
        <a:p>
          <a:endParaRPr lang="en-US"/>
        </a:p>
      </dgm:t>
    </dgm:pt>
    <dgm:pt modelId="{258A62F4-478C-49E5-A64D-504FD8C3372F}">
      <dgm:prSet/>
      <dgm:spPr/>
      <dgm:t>
        <a:bodyPr/>
        <a:lstStyle/>
        <a:p>
          <a:r>
            <a:rPr lang="en-US" b="1" dirty="0"/>
            <a:t>Example</a:t>
          </a:r>
          <a:r>
            <a:rPr lang="en-US" dirty="0"/>
            <a:t>: </a:t>
          </a:r>
          <a:r>
            <a:rPr lang="en-US"/>
            <a:t>January 2023 </a:t>
          </a:r>
          <a:r>
            <a:rPr lang="en-US" dirty="0"/>
            <a:t>purchases must be submitted by the end of </a:t>
          </a:r>
          <a:r>
            <a:rPr lang="en-US"/>
            <a:t>February 2023 </a:t>
          </a:r>
          <a:r>
            <a:rPr lang="en-US" dirty="0"/>
            <a:t>and only include purchases made during the month of </a:t>
          </a:r>
          <a:r>
            <a:rPr lang="en-US"/>
            <a:t>January 2023. </a:t>
          </a:r>
          <a:endParaRPr lang="en-US" dirty="0"/>
        </a:p>
      </dgm:t>
    </dgm:pt>
    <dgm:pt modelId="{E9CA9055-E428-4404-BAE0-B8E3E5E9D434}" type="parTrans" cxnId="{561C4D29-08DF-490D-81B3-35DF9517A26B}">
      <dgm:prSet/>
      <dgm:spPr/>
      <dgm:t>
        <a:bodyPr/>
        <a:lstStyle/>
        <a:p>
          <a:endParaRPr lang="en-US"/>
        </a:p>
      </dgm:t>
    </dgm:pt>
    <dgm:pt modelId="{EF8EA76D-44AA-4B9B-B229-B8AEE5FF7705}" type="sibTrans" cxnId="{561C4D29-08DF-490D-81B3-35DF9517A26B}">
      <dgm:prSet/>
      <dgm:spPr/>
      <dgm:t>
        <a:bodyPr/>
        <a:lstStyle/>
        <a:p>
          <a:endParaRPr lang="en-US"/>
        </a:p>
      </dgm:t>
    </dgm:pt>
    <dgm:pt modelId="{99734275-EE38-4014-ABF6-5E226BC68720}" type="pres">
      <dgm:prSet presAssocID="{9A6A414F-4B1A-4E72-B442-490DF6004BBD}" presName="vert0" presStyleCnt="0">
        <dgm:presLayoutVars>
          <dgm:dir/>
          <dgm:animOne val="branch"/>
          <dgm:animLvl val="lvl"/>
        </dgm:presLayoutVars>
      </dgm:prSet>
      <dgm:spPr/>
    </dgm:pt>
    <dgm:pt modelId="{5597ADFD-9528-4AAF-950A-0FF8B65BB898}" type="pres">
      <dgm:prSet presAssocID="{34F97A33-D347-4455-9346-1DA8CC9CB781}" presName="thickLine" presStyleLbl="alignNode1" presStyleIdx="0" presStyleCnt="4"/>
      <dgm:spPr/>
    </dgm:pt>
    <dgm:pt modelId="{C33DDFE1-0301-4F24-8B7A-36BA7AD511D6}" type="pres">
      <dgm:prSet presAssocID="{34F97A33-D347-4455-9346-1DA8CC9CB781}" presName="horz1" presStyleCnt="0"/>
      <dgm:spPr/>
    </dgm:pt>
    <dgm:pt modelId="{36EF2D67-8234-48CA-8D73-A7176A502FB2}" type="pres">
      <dgm:prSet presAssocID="{34F97A33-D347-4455-9346-1DA8CC9CB781}" presName="tx1" presStyleLbl="revTx" presStyleIdx="0" presStyleCnt="4"/>
      <dgm:spPr/>
    </dgm:pt>
    <dgm:pt modelId="{DA339D09-5970-4F59-8A62-8E9D35CB66E3}" type="pres">
      <dgm:prSet presAssocID="{34F97A33-D347-4455-9346-1DA8CC9CB781}" presName="vert1" presStyleCnt="0"/>
      <dgm:spPr/>
    </dgm:pt>
    <dgm:pt modelId="{F13D74B7-89CF-4FDC-8350-93B84577E495}" type="pres">
      <dgm:prSet presAssocID="{01444801-CD0D-4CF9-8E5C-B345370F0728}" presName="thickLine" presStyleLbl="alignNode1" presStyleIdx="1" presStyleCnt="4"/>
      <dgm:spPr/>
    </dgm:pt>
    <dgm:pt modelId="{89124D18-1CCA-49AB-A183-85EB72290FEC}" type="pres">
      <dgm:prSet presAssocID="{01444801-CD0D-4CF9-8E5C-B345370F0728}" presName="horz1" presStyleCnt="0"/>
      <dgm:spPr/>
    </dgm:pt>
    <dgm:pt modelId="{66FCC04F-8FE3-4572-8E6E-FE069490E60F}" type="pres">
      <dgm:prSet presAssocID="{01444801-CD0D-4CF9-8E5C-B345370F0728}" presName="tx1" presStyleLbl="revTx" presStyleIdx="1" presStyleCnt="4"/>
      <dgm:spPr/>
    </dgm:pt>
    <dgm:pt modelId="{90F5C2E0-62CC-4A51-A78C-A6A5B170F4C5}" type="pres">
      <dgm:prSet presAssocID="{01444801-CD0D-4CF9-8E5C-B345370F0728}" presName="vert1" presStyleCnt="0"/>
      <dgm:spPr/>
    </dgm:pt>
    <dgm:pt modelId="{545605C2-01FE-431E-9589-7D4713A17763}" type="pres">
      <dgm:prSet presAssocID="{1E611858-D967-4686-8538-B2BFACBF16EB}" presName="thickLine" presStyleLbl="alignNode1" presStyleIdx="2" presStyleCnt="4"/>
      <dgm:spPr/>
    </dgm:pt>
    <dgm:pt modelId="{641A5DA9-DCB8-478A-A263-5DBCB642172B}" type="pres">
      <dgm:prSet presAssocID="{1E611858-D967-4686-8538-B2BFACBF16EB}" presName="horz1" presStyleCnt="0"/>
      <dgm:spPr/>
    </dgm:pt>
    <dgm:pt modelId="{9C4E6EF1-2F5E-46A4-82DE-7A0E993021F8}" type="pres">
      <dgm:prSet presAssocID="{1E611858-D967-4686-8538-B2BFACBF16EB}" presName="tx1" presStyleLbl="revTx" presStyleIdx="2" presStyleCnt="4"/>
      <dgm:spPr/>
    </dgm:pt>
    <dgm:pt modelId="{AA5412BE-AACA-40BB-BA25-FBF9B74E285D}" type="pres">
      <dgm:prSet presAssocID="{1E611858-D967-4686-8538-B2BFACBF16EB}" presName="vert1" presStyleCnt="0"/>
      <dgm:spPr/>
    </dgm:pt>
    <dgm:pt modelId="{209CCAE5-E486-4463-96B1-F5F69090CF95}" type="pres">
      <dgm:prSet presAssocID="{258A62F4-478C-49E5-A64D-504FD8C3372F}" presName="thickLine" presStyleLbl="alignNode1" presStyleIdx="3" presStyleCnt="4"/>
      <dgm:spPr/>
    </dgm:pt>
    <dgm:pt modelId="{75CCB15A-3C3F-4B5C-A7B4-674969F7DBC8}" type="pres">
      <dgm:prSet presAssocID="{258A62F4-478C-49E5-A64D-504FD8C3372F}" presName="horz1" presStyleCnt="0"/>
      <dgm:spPr/>
    </dgm:pt>
    <dgm:pt modelId="{0DE55769-2150-47E5-8962-8BFD958A3BD6}" type="pres">
      <dgm:prSet presAssocID="{258A62F4-478C-49E5-A64D-504FD8C3372F}" presName="tx1" presStyleLbl="revTx" presStyleIdx="3" presStyleCnt="4"/>
      <dgm:spPr/>
    </dgm:pt>
    <dgm:pt modelId="{AB046419-EA29-4A3D-A991-E0D8CCBF6CD4}" type="pres">
      <dgm:prSet presAssocID="{258A62F4-478C-49E5-A64D-504FD8C3372F}" presName="vert1" presStyleCnt="0"/>
      <dgm:spPr/>
    </dgm:pt>
  </dgm:ptLst>
  <dgm:cxnLst>
    <dgm:cxn modelId="{D2B8D800-CE49-4386-86AF-541EFD382044}" type="presOf" srcId="{34F97A33-D347-4455-9346-1DA8CC9CB781}" destId="{36EF2D67-8234-48CA-8D73-A7176A502FB2}" srcOrd="0" destOrd="0" presId="urn:microsoft.com/office/officeart/2008/layout/LinedList"/>
    <dgm:cxn modelId="{EDDE5402-9EDB-43C1-BE58-C49599F39100}" type="presOf" srcId="{258A62F4-478C-49E5-A64D-504FD8C3372F}" destId="{0DE55769-2150-47E5-8962-8BFD958A3BD6}" srcOrd="0" destOrd="0" presId="urn:microsoft.com/office/officeart/2008/layout/LinedList"/>
    <dgm:cxn modelId="{561C4D29-08DF-490D-81B3-35DF9517A26B}" srcId="{9A6A414F-4B1A-4E72-B442-490DF6004BBD}" destId="{258A62F4-478C-49E5-A64D-504FD8C3372F}" srcOrd="3" destOrd="0" parTransId="{E9CA9055-E428-4404-BAE0-B8E3E5E9D434}" sibTransId="{EF8EA76D-44AA-4B9B-B229-B8AEE5FF7705}"/>
    <dgm:cxn modelId="{B8ED7A93-27DB-4DCC-A9CF-669BCBA998E5}" type="presOf" srcId="{1E611858-D967-4686-8538-B2BFACBF16EB}" destId="{9C4E6EF1-2F5E-46A4-82DE-7A0E993021F8}" srcOrd="0" destOrd="0" presId="urn:microsoft.com/office/officeart/2008/layout/LinedList"/>
    <dgm:cxn modelId="{76153B97-81F8-4CB0-8A43-46CE1087FE01}" type="presOf" srcId="{9A6A414F-4B1A-4E72-B442-490DF6004BBD}" destId="{99734275-EE38-4014-ABF6-5E226BC68720}" srcOrd="0" destOrd="0" presId="urn:microsoft.com/office/officeart/2008/layout/LinedList"/>
    <dgm:cxn modelId="{2A89F5A1-1745-46C0-8C78-073A5C6BD387}" srcId="{9A6A414F-4B1A-4E72-B442-490DF6004BBD}" destId="{01444801-CD0D-4CF9-8E5C-B345370F0728}" srcOrd="1" destOrd="0" parTransId="{E4D9E4B3-935E-4A01-9854-FC06A2B9306C}" sibTransId="{A2D90765-9538-4224-9A39-DD8E94C86E41}"/>
    <dgm:cxn modelId="{468527BB-6317-4615-8372-7C691EE9DA71}" srcId="{9A6A414F-4B1A-4E72-B442-490DF6004BBD}" destId="{34F97A33-D347-4455-9346-1DA8CC9CB781}" srcOrd="0" destOrd="0" parTransId="{CF692A58-795B-4315-ACB2-C29EBC9338CC}" sibTransId="{245F965B-ACBC-4911-B85A-E36CC0492229}"/>
    <dgm:cxn modelId="{F11B51D5-D64A-4699-AE53-7A0E22BCF730}" type="presOf" srcId="{01444801-CD0D-4CF9-8E5C-B345370F0728}" destId="{66FCC04F-8FE3-4572-8E6E-FE069490E60F}" srcOrd="0" destOrd="0" presId="urn:microsoft.com/office/officeart/2008/layout/LinedList"/>
    <dgm:cxn modelId="{61F53EDC-C9FA-44CD-A299-7D467D589CFC}" srcId="{9A6A414F-4B1A-4E72-B442-490DF6004BBD}" destId="{1E611858-D967-4686-8538-B2BFACBF16EB}" srcOrd="2" destOrd="0" parTransId="{34B367BF-A916-48EF-8E14-B3A3A31B5767}" sibTransId="{2CDA738D-E7B1-46F3-A8F9-1C0BC2AC141E}"/>
    <dgm:cxn modelId="{9BA14E65-9627-4F74-9FFE-3E10302CF34C}" type="presParOf" srcId="{99734275-EE38-4014-ABF6-5E226BC68720}" destId="{5597ADFD-9528-4AAF-950A-0FF8B65BB898}" srcOrd="0" destOrd="0" presId="urn:microsoft.com/office/officeart/2008/layout/LinedList"/>
    <dgm:cxn modelId="{B5869CDE-ABC3-4D2C-BF97-E2759D492EA2}" type="presParOf" srcId="{99734275-EE38-4014-ABF6-5E226BC68720}" destId="{C33DDFE1-0301-4F24-8B7A-36BA7AD511D6}" srcOrd="1" destOrd="0" presId="urn:microsoft.com/office/officeart/2008/layout/LinedList"/>
    <dgm:cxn modelId="{5E3E3927-CA60-4D15-9ADE-9C44AAFB57BC}" type="presParOf" srcId="{C33DDFE1-0301-4F24-8B7A-36BA7AD511D6}" destId="{36EF2D67-8234-48CA-8D73-A7176A502FB2}" srcOrd="0" destOrd="0" presId="urn:microsoft.com/office/officeart/2008/layout/LinedList"/>
    <dgm:cxn modelId="{E4CB3276-323F-46DD-9D01-85BB61BCA6CF}" type="presParOf" srcId="{C33DDFE1-0301-4F24-8B7A-36BA7AD511D6}" destId="{DA339D09-5970-4F59-8A62-8E9D35CB66E3}" srcOrd="1" destOrd="0" presId="urn:microsoft.com/office/officeart/2008/layout/LinedList"/>
    <dgm:cxn modelId="{4C81D4A1-F0C3-470E-82EE-3641D51D9C71}" type="presParOf" srcId="{99734275-EE38-4014-ABF6-5E226BC68720}" destId="{F13D74B7-89CF-4FDC-8350-93B84577E495}" srcOrd="2" destOrd="0" presId="urn:microsoft.com/office/officeart/2008/layout/LinedList"/>
    <dgm:cxn modelId="{29E11A40-D8E0-427A-ADD3-8420C9CEFD14}" type="presParOf" srcId="{99734275-EE38-4014-ABF6-5E226BC68720}" destId="{89124D18-1CCA-49AB-A183-85EB72290FEC}" srcOrd="3" destOrd="0" presId="urn:microsoft.com/office/officeart/2008/layout/LinedList"/>
    <dgm:cxn modelId="{C4291602-2958-4C52-8FBD-E78916E8A58C}" type="presParOf" srcId="{89124D18-1CCA-49AB-A183-85EB72290FEC}" destId="{66FCC04F-8FE3-4572-8E6E-FE069490E60F}" srcOrd="0" destOrd="0" presId="urn:microsoft.com/office/officeart/2008/layout/LinedList"/>
    <dgm:cxn modelId="{66EC1982-C0E2-4C4D-89BB-00970F9C3554}" type="presParOf" srcId="{89124D18-1CCA-49AB-A183-85EB72290FEC}" destId="{90F5C2E0-62CC-4A51-A78C-A6A5B170F4C5}" srcOrd="1" destOrd="0" presId="urn:microsoft.com/office/officeart/2008/layout/LinedList"/>
    <dgm:cxn modelId="{F0E4024C-D99E-4CC0-8CF0-6BF03BDD34C3}" type="presParOf" srcId="{99734275-EE38-4014-ABF6-5E226BC68720}" destId="{545605C2-01FE-431E-9589-7D4713A17763}" srcOrd="4" destOrd="0" presId="urn:microsoft.com/office/officeart/2008/layout/LinedList"/>
    <dgm:cxn modelId="{DC0B16AE-5120-40DD-AEB2-9EA57EAF7B0F}" type="presParOf" srcId="{99734275-EE38-4014-ABF6-5E226BC68720}" destId="{641A5DA9-DCB8-478A-A263-5DBCB642172B}" srcOrd="5" destOrd="0" presId="urn:microsoft.com/office/officeart/2008/layout/LinedList"/>
    <dgm:cxn modelId="{9B936830-36F3-4A9E-BA81-991DE1911FE2}" type="presParOf" srcId="{641A5DA9-DCB8-478A-A263-5DBCB642172B}" destId="{9C4E6EF1-2F5E-46A4-82DE-7A0E993021F8}" srcOrd="0" destOrd="0" presId="urn:microsoft.com/office/officeart/2008/layout/LinedList"/>
    <dgm:cxn modelId="{9B906898-25C9-44E8-B731-312179F784D2}" type="presParOf" srcId="{641A5DA9-DCB8-478A-A263-5DBCB642172B}" destId="{AA5412BE-AACA-40BB-BA25-FBF9B74E285D}" srcOrd="1" destOrd="0" presId="urn:microsoft.com/office/officeart/2008/layout/LinedList"/>
    <dgm:cxn modelId="{7D3EC502-0E75-4572-BEBE-3251066DE069}" type="presParOf" srcId="{99734275-EE38-4014-ABF6-5E226BC68720}" destId="{209CCAE5-E486-4463-96B1-F5F69090CF95}" srcOrd="6" destOrd="0" presId="urn:microsoft.com/office/officeart/2008/layout/LinedList"/>
    <dgm:cxn modelId="{A36833E7-6045-4742-88BB-5CBBFFA60D12}" type="presParOf" srcId="{99734275-EE38-4014-ABF6-5E226BC68720}" destId="{75CCB15A-3C3F-4B5C-A7B4-674969F7DBC8}" srcOrd="7" destOrd="0" presId="urn:microsoft.com/office/officeart/2008/layout/LinedList"/>
    <dgm:cxn modelId="{F299EB22-DCAD-437F-91C9-E86A748E7D9D}" type="presParOf" srcId="{75CCB15A-3C3F-4B5C-A7B4-674969F7DBC8}" destId="{0DE55769-2150-47E5-8962-8BFD958A3BD6}" srcOrd="0" destOrd="0" presId="urn:microsoft.com/office/officeart/2008/layout/LinedList"/>
    <dgm:cxn modelId="{DC438A9C-1D99-4458-9615-9806CF1A81D2}" type="presParOf" srcId="{75CCB15A-3C3F-4B5C-A7B4-674969F7DBC8}" destId="{AB046419-EA29-4A3D-A991-E0D8CCBF6CD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7ADFD-9528-4AAF-950A-0FF8B65BB898}">
      <dsp:nvSpPr>
        <dsp:cNvPr id="0" name=""/>
        <dsp:cNvSpPr/>
      </dsp:nvSpPr>
      <dsp:spPr>
        <a:xfrm>
          <a:off x="0" y="0"/>
          <a:ext cx="48696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F2D67-8234-48CA-8D73-A7176A502FB2}">
      <dsp:nvSpPr>
        <dsp:cNvPr id="0" name=""/>
        <dsp:cNvSpPr/>
      </dsp:nvSpPr>
      <dsp:spPr>
        <a:xfrm>
          <a:off x="0" y="0"/>
          <a:ext cx="4869656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The fillable form is in the form of an excel spreadsheet, which accompanies these directions.</a:t>
          </a:r>
        </a:p>
      </dsp:txBody>
      <dsp:txXfrm>
        <a:off x="0" y="0"/>
        <a:ext cx="4869656" cy="1276350"/>
      </dsp:txXfrm>
    </dsp:sp>
    <dsp:sp modelId="{F13D74B7-89CF-4FDC-8350-93B84577E495}">
      <dsp:nvSpPr>
        <dsp:cNvPr id="0" name=""/>
        <dsp:cNvSpPr/>
      </dsp:nvSpPr>
      <dsp:spPr>
        <a:xfrm>
          <a:off x="0" y="1276350"/>
          <a:ext cx="486965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CC04F-8FE3-4572-8E6E-FE069490E60F}">
      <dsp:nvSpPr>
        <dsp:cNvPr id="0" name=""/>
        <dsp:cNvSpPr/>
      </dsp:nvSpPr>
      <dsp:spPr>
        <a:xfrm>
          <a:off x="0" y="1276350"/>
          <a:ext cx="4869656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Please type within the form, versus writing by hand, this will help to ensure accuracy. </a:t>
          </a:r>
        </a:p>
      </dsp:txBody>
      <dsp:txXfrm>
        <a:off x="0" y="1276350"/>
        <a:ext cx="4869656" cy="1276350"/>
      </dsp:txXfrm>
    </dsp:sp>
    <dsp:sp modelId="{545605C2-01FE-431E-9589-7D4713A17763}">
      <dsp:nvSpPr>
        <dsp:cNvPr id="0" name=""/>
        <dsp:cNvSpPr/>
      </dsp:nvSpPr>
      <dsp:spPr>
        <a:xfrm>
          <a:off x="0" y="2552700"/>
          <a:ext cx="486965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E6EF1-2F5E-46A4-82DE-7A0E993021F8}">
      <dsp:nvSpPr>
        <dsp:cNvPr id="0" name=""/>
        <dsp:cNvSpPr/>
      </dsp:nvSpPr>
      <dsp:spPr>
        <a:xfrm>
          <a:off x="0" y="2552700"/>
          <a:ext cx="4869656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Please remember to complete this form for a one-month period and submit the form within 30 days. </a:t>
          </a:r>
        </a:p>
      </dsp:txBody>
      <dsp:txXfrm>
        <a:off x="0" y="2552700"/>
        <a:ext cx="4869656" cy="1276350"/>
      </dsp:txXfrm>
    </dsp:sp>
    <dsp:sp modelId="{209CCAE5-E486-4463-96B1-F5F69090CF95}">
      <dsp:nvSpPr>
        <dsp:cNvPr id="0" name=""/>
        <dsp:cNvSpPr/>
      </dsp:nvSpPr>
      <dsp:spPr>
        <a:xfrm>
          <a:off x="0" y="3829050"/>
          <a:ext cx="486965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55769-2150-47E5-8962-8BFD958A3BD6}">
      <dsp:nvSpPr>
        <dsp:cNvPr id="0" name=""/>
        <dsp:cNvSpPr/>
      </dsp:nvSpPr>
      <dsp:spPr>
        <a:xfrm>
          <a:off x="0" y="3829050"/>
          <a:ext cx="4869656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Example</a:t>
          </a:r>
          <a:r>
            <a:rPr lang="en-US" sz="2000" kern="1200" dirty="0"/>
            <a:t>: </a:t>
          </a:r>
          <a:r>
            <a:rPr lang="en-US" sz="2000" kern="1200"/>
            <a:t>January 2023 </a:t>
          </a:r>
          <a:r>
            <a:rPr lang="en-US" sz="2000" kern="1200" dirty="0"/>
            <a:t>purchases must be submitted by the end of </a:t>
          </a:r>
          <a:r>
            <a:rPr lang="en-US" sz="2000" kern="1200"/>
            <a:t>February 2023 </a:t>
          </a:r>
          <a:r>
            <a:rPr lang="en-US" sz="2000" kern="1200" dirty="0"/>
            <a:t>and only include purchases made during the month of </a:t>
          </a:r>
          <a:r>
            <a:rPr lang="en-US" sz="2000" kern="1200"/>
            <a:t>January 2023. </a:t>
          </a:r>
          <a:endParaRPr lang="en-US" sz="2000" kern="1200" dirty="0"/>
        </a:p>
      </dsp:txBody>
      <dsp:txXfrm>
        <a:off x="0" y="3829050"/>
        <a:ext cx="4869656" cy="1276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D76A7-59D2-4195-9B1D-AAD6D9FF6802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54341-5499-4B96-92EC-FB30E8B82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19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25246-0DF8-42B4-8844-7CB090C4107A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0F91F-2413-4B17-A2A4-E081FA6F39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3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9F27D-83D8-4CE4-B3BD-A4581E18985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09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FFC1-FA82-473D-B8AB-92B311C41072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2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8AD4-4484-4A3F-AE44-03C288D655DD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3C2-44DD-4B7D-B3DB-10305C261740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8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7305-52F7-49BC-B3BF-7194D70178C1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2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E0B9-6FAF-403E-9F15-136A38E3D574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1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40BB-99B6-416B-88F7-D6870326FA0F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7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A053-4859-4DC6-A8DC-6431CC4CFD73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6E0B-A923-4CE2-8E84-A05641F4546A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1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0A87-BAE6-4D5D-86DF-3F13CB3AEEA6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1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EC63-C81A-4615-9583-045C5499212E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A2C0-A722-4512-AD22-3A6B340CC446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7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5E651-5E7C-447B-8E63-5B75A8F360CB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4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freephotos.com/business-and-technology/two-women-working-in-an-office.jpg.php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alendar.eogn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keyboard-pen-plan-success-online-621831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awyersandsettlements.com/blog/tag/bpa-receipts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awyersandsettlements.com/blog/tag/bpa-receipts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freephotos.com/business-and-technology/two-women-working-in-an-office.jpg.php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3999" cy="1905000"/>
          </a:xfrm>
          <a:solidFill>
            <a:srgbClr val="004D80"/>
          </a:solidFill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Reimbursement for Purchases G-31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8" y="2667000"/>
            <a:ext cx="6400800" cy="22098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Child &amp; Family Services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Health &amp; Human Services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2023 V2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29" y="4876800"/>
            <a:ext cx="1515539" cy="151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51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FF90BE-ECE2-4F1B-A619-6EF3E8E9C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Example G-31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4F62F4-5C49-4FE4-B417-9FBD5DA95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10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418203-2460-417F-AEBE-7C55E1DB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FD82BC9-63B1-475F-82C3-3D3DE5316FF5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60B86A-98CB-4987-9299-8BF80D0E2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496310"/>
            <a:ext cx="7885714" cy="3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444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CF7C67-068E-4930-81F8-95C517B7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form is used for Families or Caseworkers</a:t>
            </a:r>
            <a:endParaRPr lang="en-US" sz="3700" dirty="0">
              <a:solidFill>
                <a:srgbClr val="FFFFFF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416D7C-DE87-48A1-A895-BDDEFC88A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2419" y="533401"/>
            <a:ext cx="3979563" cy="603068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G-31 form is to be used for Resource Families; the reimbursement will not be considered taxable income.  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use the form to shop at a business, this is not a purchase order. 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the G-31 Reimbursement and receipts are complete and approved by the Caseworker and the Supervisor, all information is prepared for processing by the Office Assistant. 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Office Assistant sends the form and receipts to DHHS Finance and Budget for payment.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will take approximately three </a:t>
            </a:r>
            <a:r>
              <a:rPr 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fou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weeks.</a:t>
            </a:r>
            <a:endParaRPr lang="en-US" sz="1600" dirty="0">
              <a:solidFill>
                <a:srgbClr val="00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lnSpc>
                <a:spcPct val="90000"/>
              </a:lnSpc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D5ACF6-F1F3-4FFA-B493-DDA1E790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52275" y="6223702"/>
            <a:ext cx="3967171" cy="314067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900">
                <a:solidFill>
                  <a:srgbClr val="898989"/>
                </a:solidFill>
              </a:rPr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DEDE90-150B-4608-89B7-D8447F0E9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9447" y="6223702"/>
            <a:ext cx="428046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FD82BC9-63B1-475F-82C3-3D3DE5316FF5}" type="slidenum">
              <a:rPr lang="en-US" sz="9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019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A3AEA7D-7AB1-489D-8B4C-8762CA0FA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r>
              <a:rPr lang="en-US" sz="27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G-31 Form accompanies this presentation</a:t>
            </a:r>
            <a:endParaRPr lang="en-US" sz="2700">
              <a:solidFill>
                <a:srgbClr val="FFFFFF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845FD6-D5B5-44AE-A974-F947581A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14078" y="6309360"/>
            <a:ext cx="292421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00">
                <a:solidFill>
                  <a:prstClr val="black">
                    <a:tint val="75000"/>
                  </a:prstClr>
                </a:solidFill>
              </a:rPr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01A7E4-4165-4EA5-9DB5-F28739B4E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9176" y="6309360"/>
            <a:ext cx="81617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FD82BC9-63B1-475F-82C3-3D3DE5316FF5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B651377-EB5B-43D3-A93D-7CAFEDC584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073433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4294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2895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participating in this training offered by the Office of Child and Family Services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contact your assigned Caseworker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any questions.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2C6-7067-432E-A04B-6684B33D0546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352800" cy="365125"/>
          </a:xfrm>
        </p:spPr>
        <p:txBody>
          <a:bodyPr/>
          <a:lstStyle/>
          <a:p>
            <a:r>
              <a:rPr lang="en-US"/>
              <a:t>Maine Department of Health and Human Services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4D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30" y="4752118"/>
            <a:ext cx="1515539" cy="151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45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F1799E-7095-47FC-B07E-507AF89EF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Reimbursement is for Purchases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032DCCE-49A8-4F7B-8E79-9EFE956D5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419" y="2753935"/>
            <a:ext cx="7375161" cy="3149535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reimbursement is for purchases made for a child in DHHS custody; this is not income earned from any form of employment.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G-31 form requires a date of completion, the person requesting reimbursement must provide their entire Social Security number, full name and  full mailing address.   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fillable G-31 form can be typed or handwritten. Receipts are required.  The receipt must be in the same name as the name on the G-31 form, signed by the person whose name is on the receipt.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form is not used for Child Care expenditures. </a:t>
            </a:r>
          </a:p>
          <a:p>
            <a:endParaRPr lang="en-US" sz="1700" dirty="0">
              <a:solidFill>
                <a:srgbClr val="000000"/>
              </a:solidFill>
            </a:endParaRPr>
          </a:p>
          <a:p>
            <a:endParaRPr lang="en-US" sz="17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73661-7E68-458D-9201-E66DE25B7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4245" y="6223702"/>
            <a:ext cx="4938563" cy="31406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900" dirty="0">
                <a:solidFill>
                  <a:srgbClr val="898989"/>
                </a:solidFill>
              </a:rPr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68B88E-1D06-4DF7-A203-4E6C943F6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9447" y="6223702"/>
            <a:ext cx="428046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FD82BC9-63B1-475F-82C3-3D3DE5316FF5}" type="slidenum">
              <a:rPr lang="en-US" sz="9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9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280CE-F82D-44E8-8D3F-070BC4124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59" y="3752849"/>
            <a:ext cx="2468166" cy="2452687"/>
          </a:xfrm>
        </p:spPr>
        <p:txBody>
          <a:bodyPr anchor="ctr">
            <a:norm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Caseworker Duties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468494B-7248-495D-85E5-9F5A5F7B8C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27858"/>
          <a:stretch/>
        </p:blipFill>
        <p:spPr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C21E449-EC56-4B24-A649-A987F5E6C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986" y="3752850"/>
            <a:ext cx="5614060" cy="245268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Caseworker and the Resource Parent need to discuss the child’s needs before agreeing to reimburse purchases. 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items must be in the best interest of the child and consistent with the goals of the case. </a:t>
            </a: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CA2373-E4F8-41AB-BBB9-DD879120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4602C-8902-4527-B136-0201C42C1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484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FD82BC9-63B1-475F-82C3-3D3DE5316FF5}" type="slidenum"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F1799E-7095-47FC-B07E-507AF89EF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Reimbursement is for Purchases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032DCCE-49A8-4F7B-8E79-9EFE956D5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419" y="2590801"/>
            <a:ext cx="7375161" cy="3440520"/>
          </a:xfrm>
        </p:spPr>
        <p:txBody>
          <a:bodyPr>
            <a:normAutofit fontScale="40000" lnSpcReduction="20000"/>
          </a:bodyPr>
          <a:lstStyle/>
          <a:p>
            <a:pPr marL="457200" lvl="1" indent="0">
              <a:buNone/>
            </a:pPr>
            <a:endParaRPr lang="en-US" sz="16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endParaRPr lang="en-US" sz="3800" dirty="0"/>
          </a:p>
          <a:p>
            <a:r>
              <a:rPr lang="en-US" sz="3800" dirty="0"/>
              <a:t>Once the Caseworker and the Resource Parent identify specific needs.  The Resource Parent will make specific purchases and submit for reimbursement.</a:t>
            </a:r>
          </a:p>
          <a:p>
            <a:endParaRPr lang="en-US" sz="3800" dirty="0"/>
          </a:p>
          <a:p>
            <a:pPr marL="0" indent="0">
              <a:buNone/>
            </a:pPr>
            <a:r>
              <a:rPr lang="en-US" sz="3800" dirty="0"/>
              <a:t>        Examples are:</a:t>
            </a:r>
          </a:p>
          <a:p>
            <a:endParaRPr lang="en-US" sz="3800" dirty="0"/>
          </a:p>
          <a:p>
            <a:r>
              <a:rPr lang="en-US" sz="3800" dirty="0"/>
              <a:t>Infant supplies; cribs, baby scale, formula, crib linen, car seats </a:t>
            </a:r>
          </a:p>
          <a:p>
            <a:r>
              <a:rPr lang="en-US" sz="3800" dirty="0"/>
              <a:t>Household safety supplies such as safety gates</a:t>
            </a:r>
          </a:p>
          <a:p>
            <a:r>
              <a:rPr lang="en-US" sz="3800" dirty="0"/>
              <a:t>Clothing, shoes, boots </a:t>
            </a:r>
          </a:p>
          <a:p>
            <a:r>
              <a:rPr lang="en-US" sz="3800" dirty="0"/>
              <a:t>Educational opportunities; dance lessons, karate lessons, school supplies and some sporting equipment. </a:t>
            </a:r>
          </a:p>
          <a:p>
            <a:r>
              <a:rPr lang="en-US" sz="3800" dirty="0"/>
              <a:t>Some items such as driver’s education and summer camp are different and are not reimbursed to the Resource parent.  Please ask the Caseworker about these steps.</a:t>
            </a:r>
          </a:p>
          <a:p>
            <a:pPr marL="0" indent="0">
              <a:buNone/>
            </a:pPr>
            <a:r>
              <a:rPr lang="en-US" sz="3800" dirty="0"/>
              <a:t> </a:t>
            </a:r>
          </a:p>
          <a:p>
            <a:pPr marL="0" indent="0">
              <a:buNone/>
            </a:pP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73661-7E68-458D-9201-E66DE25B7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4245" y="6223702"/>
            <a:ext cx="4938563" cy="31406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900" dirty="0">
                <a:solidFill>
                  <a:srgbClr val="898989"/>
                </a:solidFill>
              </a:rPr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68B88E-1D06-4DF7-A203-4E6C943F6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9447" y="6223702"/>
            <a:ext cx="428046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FD82BC9-63B1-475F-82C3-3D3DE5316FF5}" type="slidenum">
              <a:rPr lang="en-US" sz="9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008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5E0551-5328-48C7-9416-4C48E27E4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381" y="2177172"/>
            <a:ext cx="3040158" cy="436536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90000"/>
              </a:lnSpc>
              <a:buClr>
                <a:srgbClr val="90C226"/>
              </a:buCl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request for reimbursement needs to be submitted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month at a time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submitted timely to the child’s Caseworker.</a:t>
            </a:r>
          </a:p>
          <a:p>
            <a:pPr marL="0" lvl="0" indent="0">
              <a:lnSpc>
                <a:spcPct val="90000"/>
              </a:lnSpc>
              <a:buClr>
                <a:srgbClr val="90C226"/>
              </a:buClr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  <a:buClr>
                <a:srgbClr val="90C226"/>
              </a:buCl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Expenditures for any day within January of  2023 needs to be submitted by the last day of the following month, February of 2023.</a:t>
            </a:r>
          </a:p>
          <a:p>
            <a:pPr lvl="0">
              <a:lnSpc>
                <a:spcPct val="90000"/>
              </a:lnSpc>
              <a:buClr>
                <a:srgbClr val="90C226"/>
              </a:buCl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And…Only January expenses can be included in the G-31 form (for the month of January 2023).</a:t>
            </a:r>
          </a:p>
          <a:p>
            <a:pPr>
              <a:lnSpc>
                <a:spcPct val="90000"/>
              </a:lnSpc>
            </a:pPr>
            <a:endParaRPr lang="en-US" sz="13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88E7A9-6BCB-48E7-B162-6791A5A52F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067" r="5" b="5"/>
          <a:stretch/>
        </p:blipFill>
        <p:spPr>
          <a:xfrm>
            <a:off x="4574169" y="2492376"/>
            <a:ext cx="3601803" cy="356337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A9D8B1-E7C9-44A1-BBE9-597D9FB24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646" y="6382512"/>
            <a:ext cx="5068062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90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09E8C6-1D8D-4271-A435-57960177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FD82BC9-63B1-475F-82C3-3D3DE5316FF5}" type="slidenum">
              <a:rPr lang="en-US" sz="900"/>
              <a:pPr>
                <a:spcAft>
                  <a:spcPts val="600"/>
                </a:spcAft>
              </a:pPr>
              <a:t>5</a:t>
            </a:fld>
            <a:endParaRPr lang="en-US" sz="9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385369-FFBC-4779-BDFA-95E0EE686871}"/>
              </a:ext>
            </a:extLst>
          </p:cNvPr>
          <p:cNvSpPr txBox="1"/>
          <p:nvPr/>
        </p:nvSpPr>
        <p:spPr>
          <a:xfrm>
            <a:off x="5868930" y="5855693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calendar.eogn.com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644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7ABAF63-1B7E-47D2-AC00-5C4B1A9F89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2516" r="25015" b="-1"/>
          <a:stretch/>
        </p:blipFill>
        <p:spPr>
          <a:xfrm>
            <a:off x="4348157" y="10"/>
            <a:ext cx="4795614" cy="5143490"/>
          </a:xfrm>
          <a:prstGeom prst="rect">
            <a:avLst/>
          </a:prstGeom>
        </p:spPr>
      </p:pic>
      <p:pic>
        <p:nvPicPr>
          <p:cNvPr id="24" name="Picture 13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860DFC1-88E1-4839-B5FD-8E9399FE3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49" y="806450"/>
            <a:ext cx="3602727" cy="16333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G-31 Form	</a:t>
            </a:r>
            <a:br>
              <a:rPr lang="en-US" sz="3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 or Handwritten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F8119E9-FB16-4E17-ADEC-E812E84AF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748" y="2514599"/>
            <a:ext cx="3602726" cy="3657601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form allows space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date of purchase,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client's name (child in care),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child's A number     (MaineCare Number),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description or explanation of</a:t>
            </a:r>
          </a:p>
          <a:p>
            <a:pPr marL="457200" lvl="1" indent="0">
              <a:buNone/>
            </a:pP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the item purchased,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dollar amount.  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total value is a calculated field.</a:t>
            </a:r>
          </a:p>
          <a:p>
            <a:pPr marL="457200" lvl="1" indent="0">
              <a:buNone/>
            </a:pPr>
            <a:endParaRPr lang="en-US" sz="1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 A Resource parent might not know the Child’s A number.  The child’s A number is on the child’s MaineCare card.  A Caseworker will ensure that the child’s A number is included.</a:t>
            </a:r>
          </a:p>
          <a:p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4A7BB-7568-40B0-96DA-8C49B022B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7004" y="6377559"/>
            <a:ext cx="4938563" cy="23555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825">
                <a:solidFill>
                  <a:srgbClr val="898989"/>
                </a:solidFill>
              </a:rPr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374704-D7E6-4386-91EC-EFF87BC4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2206" y="6377559"/>
            <a:ext cx="428046" cy="2355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FD82BC9-63B1-475F-82C3-3D3DE5316FF5}" type="slidenum">
              <a:rPr lang="en-US" sz="825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sz="825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038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A24395B-215E-4D34-A58E-082AC85BCE23}"/>
              </a:ext>
            </a:extLst>
          </p:cNvPr>
          <p:cNvSpPr txBox="1"/>
          <p:nvPr/>
        </p:nvSpPr>
        <p:spPr>
          <a:xfrm>
            <a:off x="491490" y="365125"/>
            <a:ext cx="3840085" cy="1158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latin typeface="+mj-lt"/>
                <a:ea typeface="+mj-ea"/>
                <a:cs typeface="+mj-cs"/>
              </a:rPr>
              <a:t>Receipts</a:t>
            </a:r>
          </a:p>
        </p:txBody>
      </p:sp>
      <p:cxnSp>
        <p:nvCxnSpPr>
          <p:cNvPr id="23" name="Straight Arrow Connector 12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10EB9E-514D-444D-A475-C82698F31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1" y="2057403"/>
            <a:ext cx="3429000" cy="397985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>
              <a:lnSpc>
                <a:spcPct val="90000"/>
              </a:lnSpc>
              <a:buClr>
                <a:srgbClr val="90C226"/>
              </a:buClr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285750">
              <a:lnSpc>
                <a:spcPct val="90000"/>
              </a:lnSpc>
              <a:buClr>
                <a:srgbClr val="90C226"/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cs typeface="Times New Roman" panose="02020603050405020304" pitchFamily="18" charset="0"/>
              </a:rPr>
              <a:t>Receipts must accompany the G-31 form.</a:t>
            </a:r>
          </a:p>
          <a:p>
            <a:pPr marL="400050" indent="-285750">
              <a:lnSpc>
                <a:spcPct val="90000"/>
              </a:lnSpc>
              <a:buClr>
                <a:srgbClr val="90C226"/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cs typeface="Times New Roman" panose="02020603050405020304" pitchFamily="18" charset="0"/>
              </a:rPr>
              <a:t>The receipt must be legible and provide proof that a payment was made.</a:t>
            </a:r>
          </a:p>
          <a:p>
            <a:pPr marL="400050" indent="-285750">
              <a:lnSpc>
                <a:spcPct val="90000"/>
              </a:lnSpc>
              <a:buClr>
                <a:srgbClr val="90C226"/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cs typeface="Times New Roman" panose="02020603050405020304" pitchFamily="18" charset="0"/>
              </a:rPr>
              <a:t>The receipt must have the date of the purchase and the name of the business or the name of the person who sold the article. </a:t>
            </a:r>
          </a:p>
          <a:p>
            <a:pPr marL="400050" indent="-285750">
              <a:lnSpc>
                <a:spcPct val="90000"/>
              </a:lnSpc>
              <a:buClr>
                <a:srgbClr val="90C226"/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cs typeface="Times New Roman" panose="02020603050405020304" pitchFamily="18" charset="0"/>
              </a:rPr>
              <a:t>The price/value of the purchase must be clearly visible on the receipt.  </a:t>
            </a:r>
          </a:p>
          <a:p>
            <a:pPr marL="400050" indent="-285750">
              <a:lnSpc>
                <a:spcPct val="90000"/>
              </a:lnSpc>
              <a:buClr>
                <a:srgbClr val="90C226"/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cs typeface="Times New Roman" panose="02020603050405020304" pitchFamily="18" charset="0"/>
              </a:rPr>
              <a:t>If the receipt includes the name of </a:t>
            </a:r>
            <a:r>
              <a:rPr lang="en-US" sz="1600" b="1">
                <a:cs typeface="Times New Roman" panose="02020603050405020304" pitchFamily="18" charset="0"/>
              </a:rPr>
              <a:t>the person making </a:t>
            </a:r>
            <a:r>
              <a:rPr lang="en-US" sz="1600" b="1" dirty="0">
                <a:cs typeface="Times New Roman" panose="02020603050405020304" pitchFamily="18" charset="0"/>
              </a:rPr>
              <a:t>the purchase, that same person must sign the G-31 form. </a:t>
            </a:r>
          </a:p>
          <a:p>
            <a:pPr marL="0" lvl="0" indent="-228600">
              <a:lnSpc>
                <a:spcPct val="90000"/>
              </a:lnSpc>
              <a:buClr>
                <a:srgbClr val="90C226"/>
              </a:buClr>
            </a:pPr>
            <a:endParaRPr lang="en-US" sz="1600" b="1" dirty="0"/>
          </a:p>
          <a:p>
            <a:pPr indent="-228600">
              <a:lnSpc>
                <a:spcPct val="90000"/>
              </a:lnSpc>
            </a:pP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EBE5E-F1A3-4307-81DF-5DDAC37FC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1490" y="6356350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A0C456-0477-4705-9AC1-74F5A5C36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06365" y="6356350"/>
            <a:ext cx="87439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5FD82BC9-63B1-475F-82C3-3D3DE5316F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A6B988-72D5-47F1-A246-5FFB1AEEB0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970" r="5997"/>
          <a:stretch/>
        </p:blipFill>
        <p:spPr>
          <a:xfrm>
            <a:off x="4572001" y="365125"/>
            <a:ext cx="4419600" cy="6264275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35157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A9A85-713E-4EAB-BAA9-67402A17E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072" y="629268"/>
            <a:ext cx="4939868" cy="818532"/>
          </a:xfrm>
        </p:spPr>
        <p:txBody>
          <a:bodyPr anchor="b">
            <a:normAutofit/>
          </a:bodyPr>
          <a:lstStyle/>
          <a:p>
            <a:r>
              <a:rPr lang="en-US" dirty="0"/>
              <a:t>Receipts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A1207-2B63-4602-8E09-75B6CE822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2115118"/>
            <a:ext cx="4476750" cy="4108702"/>
          </a:xfrm>
        </p:spPr>
        <p:txBody>
          <a:bodyPr>
            <a:normAutofit fontScale="92500" lnSpcReduction="10000"/>
          </a:bodyPr>
          <a:lstStyle/>
          <a:p>
            <a:r>
              <a:rPr lang="en-US" sz="1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parents:</a:t>
            </a:r>
          </a:p>
          <a:p>
            <a:pPr marL="0" indent="0">
              <a:buNone/>
            </a:pPr>
            <a:endParaRPr lang="en-US" sz="17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electronically save the G-31 form and type on the form, including their name on the signature line.  </a:t>
            </a:r>
          </a:p>
          <a:p>
            <a:pPr marL="457200" lvl="1" indent="0">
              <a:buNone/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take pictures of the receipt(s) and submit with the G-31 Form.</a:t>
            </a:r>
          </a:p>
          <a:p>
            <a:pPr lvl="1"/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completed form and receipts can be sent to the caseworker through email.  </a:t>
            </a:r>
          </a:p>
          <a:p>
            <a:pPr marL="457200" lvl="1" indent="0">
              <a:buNone/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Alternatively, the Resource Parent can print the form and receipts and deliver in paper to the caseworker.   </a:t>
            </a:r>
          </a:p>
          <a:p>
            <a:pPr marL="0" indent="0">
              <a:buNone/>
            </a:pPr>
            <a:endParaRPr lang="en-US" sz="17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F28448-01A8-4E49-9562-A810890906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8319" r="8510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C8E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DD5140-D718-449C-9268-AD69E6463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24072" y="6356350"/>
            <a:ext cx="310435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BBC626-21CA-467B-B1D5-891A83E68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5281" y="6356350"/>
            <a:ext cx="89006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FD82BC9-63B1-475F-82C3-3D3DE5316FF5}" type="slidenum">
              <a:rPr lang="en-US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10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280CE-F82D-44E8-8D3F-070BC4124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59" y="3752849"/>
            <a:ext cx="2468166" cy="2452687"/>
          </a:xfrm>
        </p:spPr>
        <p:txBody>
          <a:bodyPr anchor="ctr">
            <a:normAutofit/>
          </a:bodyPr>
          <a:lstStyle/>
          <a:p>
            <a:r>
              <a:rPr lang="en-US" sz="3100">
                <a:latin typeface="Times New Roman" panose="02020603050405020304" pitchFamily="18" charset="0"/>
                <a:cs typeface="Times New Roman" panose="02020603050405020304" pitchFamily="18" charset="0"/>
              </a:rPr>
              <a:t>Caseworker Duties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468494B-7248-495D-85E5-9F5A5F7B8C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27858"/>
          <a:stretch/>
        </p:blipFill>
        <p:spPr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C21E449-EC56-4B24-A649-A987F5E6C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986" y="3752850"/>
            <a:ext cx="5614060" cy="245268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the purchases are complete and the Resource Parent has completed the form and provided copies of receipts; then the Caseworker will review the accuracy of the information.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caseworker will sign the G-31 form, electronically or the form can be printed and signed.</a:t>
            </a: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CA2373-E4F8-41AB-BBB9-DD879120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4602C-8902-4527-B136-0201C42C1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484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FD82BC9-63B1-475F-82C3-3D3DE5316FF5}" type="slidenum"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95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60F2A33E1E9547A8533A936A0536E3" ma:contentTypeVersion="9" ma:contentTypeDescription="Create a new document." ma:contentTypeScope="" ma:versionID="4b93beac304702754c7d5488de4c415c">
  <xsd:schema xmlns:xsd="http://www.w3.org/2001/XMLSchema" xmlns:xs="http://www.w3.org/2001/XMLSchema" xmlns:p="http://schemas.microsoft.com/office/2006/metadata/properties" xmlns:ns3="cc12e628-22e7-462b-b5e1-74e82deda3ec" targetNamespace="http://schemas.microsoft.com/office/2006/metadata/properties" ma:root="true" ma:fieldsID="bf8ee49aab32018b0f6fc9dd23465ca5" ns3:_="">
    <xsd:import namespace="cc12e628-22e7-462b-b5e1-74e82deda3e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2e628-22e7-462b-b5e1-74e82deda3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C2FA1B-BE51-44D2-9532-B6A4AD207C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12e628-22e7-462b-b5e1-74e82deda3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7802AE-FFE6-4FDD-9DE5-1F9CD19C54B9}">
  <ds:schemaRefs>
    <ds:schemaRef ds:uri="http://purl.org/dc/elements/1.1/"/>
    <ds:schemaRef ds:uri="http://schemas.microsoft.com/office/2006/documentManagement/types"/>
    <ds:schemaRef ds:uri="cc12e628-22e7-462b-b5e1-74e82deda3ec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DB22508-A7FE-4C3B-86D6-66E54A9645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968</Words>
  <Application>Microsoft Office PowerPoint</Application>
  <PresentationFormat>On-screen Show (4:3)</PresentationFormat>
  <Paragraphs>110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Cavolini</vt:lpstr>
      <vt:lpstr>Times New Roman</vt:lpstr>
      <vt:lpstr>Wingdings</vt:lpstr>
      <vt:lpstr>Office Theme</vt:lpstr>
      <vt:lpstr>Reimbursement for Purchases G-31 </vt:lpstr>
      <vt:lpstr>Reimbursement is for Purchases</vt:lpstr>
      <vt:lpstr>Caseworker Duties</vt:lpstr>
      <vt:lpstr>Reimbursement is for Purchases</vt:lpstr>
      <vt:lpstr>PowerPoint Presentation</vt:lpstr>
      <vt:lpstr>G-31 Form  Typed or Handwritten</vt:lpstr>
      <vt:lpstr>PowerPoint Presentation</vt:lpstr>
      <vt:lpstr>Receipts</vt:lpstr>
      <vt:lpstr>Caseworker Duties</vt:lpstr>
      <vt:lpstr>Example G-31</vt:lpstr>
      <vt:lpstr>The form is used for Families or Caseworkers</vt:lpstr>
      <vt:lpstr>The G-31 Form accompanies this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Reimbursement, G-31 &amp; Mileage</dc:title>
  <dc:creator>Bickford, Robin J.</dc:creator>
  <cp:lastModifiedBy>Bickford, Robin J.</cp:lastModifiedBy>
  <cp:revision>2</cp:revision>
  <dcterms:created xsi:type="dcterms:W3CDTF">2020-11-19T12:50:22Z</dcterms:created>
  <dcterms:modified xsi:type="dcterms:W3CDTF">2023-04-10T13:02:44Z</dcterms:modified>
</cp:coreProperties>
</file>