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0"/>
  </p:notesMasterIdLst>
  <p:handoutMasterIdLst>
    <p:handoutMasterId r:id="rId61"/>
  </p:handoutMasterIdLst>
  <p:sldIdLst>
    <p:sldId id="257" r:id="rId2"/>
    <p:sldId id="374" r:id="rId3"/>
    <p:sldId id="373" r:id="rId4"/>
    <p:sldId id="399" r:id="rId5"/>
    <p:sldId id="394" r:id="rId6"/>
    <p:sldId id="400" r:id="rId7"/>
    <p:sldId id="338" r:id="rId8"/>
    <p:sldId id="330" r:id="rId9"/>
    <p:sldId id="425" r:id="rId10"/>
    <p:sldId id="331" r:id="rId11"/>
    <p:sldId id="332" r:id="rId12"/>
    <p:sldId id="339" r:id="rId13"/>
    <p:sldId id="340" r:id="rId14"/>
    <p:sldId id="348" r:id="rId15"/>
    <p:sldId id="345" r:id="rId16"/>
    <p:sldId id="349" r:id="rId17"/>
    <p:sldId id="350" r:id="rId18"/>
    <p:sldId id="351" r:id="rId19"/>
    <p:sldId id="352" r:id="rId20"/>
    <p:sldId id="419" r:id="rId21"/>
    <p:sldId id="420" r:id="rId22"/>
    <p:sldId id="421" r:id="rId23"/>
    <p:sldId id="422" r:id="rId24"/>
    <p:sldId id="423" r:id="rId25"/>
    <p:sldId id="424" r:id="rId26"/>
    <p:sldId id="342" r:id="rId27"/>
    <p:sldId id="426" r:id="rId28"/>
    <p:sldId id="427" r:id="rId29"/>
    <p:sldId id="428" r:id="rId30"/>
    <p:sldId id="429" r:id="rId31"/>
    <p:sldId id="430" r:id="rId32"/>
    <p:sldId id="431" r:id="rId33"/>
    <p:sldId id="432" r:id="rId34"/>
    <p:sldId id="401" r:id="rId35"/>
    <p:sldId id="402" r:id="rId36"/>
    <p:sldId id="403" r:id="rId37"/>
    <p:sldId id="404" r:id="rId38"/>
    <p:sldId id="405" r:id="rId39"/>
    <p:sldId id="406" r:id="rId40"/>
    <p:sldId id="407" r:id="rId41"/>
    <p:sldId id="433" r:id="rId42"/>
    <p:sldId id="434" r:id="rId43"/>
    <p:sldId id="435" r:id="rId44"/>
    <p:sldId id="436" r:id="rId45"/>
    <p:sldId id="437" r:id="rId46"/>
    <p:sldId id="438" r:id="rId47"/>
    <p:sldId id="439" r:id="rId48"/>
    <p:sldId id="440" r:id="rId49"/>
    <p:sldId id="441" r:id="rId50"/>
    <p:sldId id="442" r:id="rId51"/>
    <p:sldId id="443" r:id="rId52"/>
    <p:sldId id="444" r:id="rId53"/>
    <p:sldId id="445" r:id="rId54"/>
    <p:sldId id="446" r:id="rId55"/>
    <p:sldId id="447" r:id="rId56"/>
    <p:sldId id="448" r:id="rId57"/>
    <p:sldId id="370" r:id="rId58"/>
    <p:sldId id="272" r:id="rId59"/>
  </p:sldIdLst>
  <p:sldSz cx="9144000" cy="6858000" type="screen4x3"/>
  <p:notesSz cx="7315200" cy="9601200"/>
  <p:embeddedFontLst>
    <p:embeddedFont>
      <p:font typeface="Meiryo UI" panose="020B0604020202020204" charset="-128"/>
      <p:regular r:id="rId62"/>
      <p:bold r:id="rId63"/>
      <p:italic r:id="rId64"/>
      <p:boldItalic r:id="rId65"/>
    </p:embeddedFont>
    <p:embeddedFont>
      <p:font typeface="Lao UI" panose="020B0604020202020204" charset="0"/>
      <p:regular r:id="rId66"/>
      <p:bold r:id="rId67"/>
    </p:embeddedFont>
    <p:embeddedFont>
      <p:font typeface="Arial Black" panose="020B0A04020102020204" pitchFamily="34" charset="0"/>
      <p:bold r:id="rId68"/>
    </p:embeddedFont>
    <p:embeddedFont>
      <p:font typeface="Candara" panose="020E0502030303020204" pitchFamily="34" charset="0"/>
      <p:regular r:id="rId69"/>
      <p:bold r:id="rId70"/>
      <p:italic r:id="rId71"/>
      <p:boldItalic r:id="rId72"/>
    </p:embeddedFont>
    <p:embeddedFont>
      <p:font typeface="Lucida Bright" panose="02040602050505020304" pitchFamily="18" charset="0"/>
      <p:regular r:id="rId73"/>
      <p:bold r:id="rId74"/>
      <p:italic r:id="rId75"/>
      <p:boldItalic r:id="rId76"/>
    </p:embeddedFont>
    <p:embeddedFont>
      <p:font typeface="Helvetica Neue" panose="020B0604020202020204" charset="0"/>
      <p:regular r:id="rId77"/>
      <p:bold r:id="rId78"/>
    </p:embeddedFont>
    <p:embeddedFont>
      <p:font typeface="Garamond" panose="02020404030301010803" pitchFamily="18" charset="0"/>
      <p:regular r:id="rId79"/>
      <p:bold r:id="rId80"/>
      <p:italic r:id="rId81"/>
    </p:embeddedFont>
    <p:embeddedFont>
      <p:font typeface="Rockwell" panose="02060603020205020403" pitchFamily="18" charset="0"/>
      <p:regular r:id="rId82"/>
      <p:bold r:id="rId83"/>
      <p:italic r:id="rId84"/>
      <p:boldItalic r:id="rId85"/>
    </p:embeddedFont>
    <p:embeddedFont>
      <p:font typeface="Segoe UI" panose="020B0502040204020203" pitchFamily="34" charset="0"/>
      <p:regular r:id="rId86"/>
      <p:bold r:id="rId87"/>
      <p:italic r:id="rId88"/>
      <p:boldItalic r:id="rId89"/>
    </p:embeddedFont>
    <p:embeddedFont>
      <p:font typeface="Franklin Gothic Book" panose="020B0503020102020204" pitchFamily="34" charset="0"/>
      <p:regular r:id="rId90"/>
      <p:italic r:id="rId91"/>
    </p:embeddedFont>
    <p:embeddedFont>
      <p:font typeface="Calibri" panose="020F0502020204030204" pitchFamily="34" charset="0"/>
      <p:regular r:id="rId92"/>
      <p:bold r:id="rId93"/>
      <p:italic r:id="rId94"/>
      <p:boldItalic r:id="rId95"/>
    </p:embeddedFont>
    <p:embeddedFont>
      <p:font typeface="Nirmala UI" panose="020B0502040204020203" pitchFamily="34" charset="0"/>
      <p:regular r:id="rId96"/>
      <p:bold r:id="rId9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FFFFB7"/>
    <a:srgbClr val="FFFFC9"/>
    <a:srgbClr val="FFFFD9"/>
    <a:srgbClr val="949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1" autoAdjust="0"/>
    <p:restoredTop sz="81774" autoAdjust="0"/>
  </p:normalViewPr>
  <p:slideViewPr>
    <p:cSldViewPr snapToGrid="0">
      <p:cViewPr varScale="1">
        <p:scale>
          <a:sx n="96" d="100"/>
          <a:sy n="96" d="100"/>
        </p:scale>
        <p:origin x="20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444"/>
    </p:cViewPr>
  </p:sorterViewPr>
  <p:notesViewPr>
    <p:cSldViewPr snapToGrid="0">
      <p:cViewPr varScale="1">
        <p:scale>
          <a:sx n="92" d="100"/>
          <a:sy n="92" d="100"/>
        </p:scale>
        <p:origin x="15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76" Type="http://schemas.openxmlformats.org/officeDocument/2006/relationships/font" Target="fonts/font15.fntdata"/><Relationship Id="rId84" Type="http://schemas.openxmlformats.org/officeDocument/2006/relationships/font" Target="fonts/font23.fntdata"/><Relationship Id="rId89" Type="http://schemas.openxmlformats.org/officeDocument/2006/relationships/font" Target="fonts/font28.fntdata"/><Relationship Id="rId97" Type="http://schemas.openxmlformats.org/officeDocument/2006/relationships/font" Target="fonts/font36.fntdata"/><Relationship Id="rId7" Type="http://schemas.openxmlformats.org/officeDocument/2006/relationships/slide" Target="slides/slide6.xml"/><Relationship Id="rId71" Type="http://schemas.openxmlformats.org/officeDocument/2006/relationships/font" Target="fonts/font10.fntdata"/><Relationship Id="rId92" Type="http://schemas.openxmlformats.org/officeDocument/2006/relationships/font" Target="fonts/font3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5.fntdata"/><Relationship Id="rId74" Type="http://schemas.openxmlformats.org/officeDocument/2006/relationships/font" Target="fonts/font13.fntdata"/><Relationship Id="rId79" Type="http://schemas.openxmlformats.org/officeDocument/2006/relationships/font" Target="fonts/font18.fntdata"/><Relationship Id="rId87" Type="http://schemas.openxmlformats.org/officeDocument/2006/relationships/font" Target="fonts/font26.fntdata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82" Type="http://schemas.openxmlformats.org/officeDocument/2006/relationships/font" Target="fonts/font21.fntdata"/><Relationship Id="rId90" Type="http://schemas.openxmlformats.org/officeDocument/2006/relationships/font" Target="fonts/font29.fntdata"/><Relationship Id="rId95" Type="http://schemas.openxmlformats.org/officeDocument/2006/relationships/font" Target="fonts/font3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openxmlformats.org/officeDocument/2006/relationships/font" Target="fonts/font16.fntdata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1.fntdata"/><Relationship Id="rId80" Type="http://schemas.openxmlformats.org/officeDocument/2006/relationships/font" Target="fonts/font19.fntdata"/><Relationship Id="rId85" Type="http://schemas.openxmlformats.org/officeDocument/2006/relationships/font" Target="fonts/font24.fntdata"/><Relationship Id="rId93" Type="http://schemas.openxmlformats.org/officeDocument/2006/relationships/font" Target="fonts/font32.fntdata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font" Target="fonts/font14.fntdata"/><Relationship Id="rId83" Type="http://schemas.openxmlformats.org/officeDocument/2006/relationships/font" Target="fonts/font22.fntdata"/><Relationship Id="rId88" Type="http://schemas.openxmlformats.org/officeDocument/2006/relationships/font" Target="fonts/font27.fntdata"/><Relationship Id="rId91" Type="http://schemas.openxmlformats.org/officeDocument/2006/relationships/font" Target="fonts/font30.fntdata"/><Relationship Id="rId96" Type="http://schemas.openxmlformats.org/officeDocument/2006/relationships/font" Target="fonts/font3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4.fntdata"/><Relationship Id="rId73" Type="http://schemas.openxmlformats.org/officeDocument/2006/relationships/font" Target="fonts/font12.fntdata"/><Relationship Id="rId78" Type="http://schemas.openxmlformats.org/officeDocument/2006/relationships/font" Target="fonts/font17.fntdata"/><Relationship Id="rId81" Type="http://schemas.openxmlformats.org/officeDocument/2006/relationships/font" Target="fonts/font20.fntdata"/><Relationship Id="rId86" Type="http://schemas.openxmlformats.org/officeDocument/2006/relationships/font" Target="fonts/font25.fntdata"/><Relationship Id="rId94" Type="http://schemas.openxmlformats.org/officeDocument/2006/relationships/font" Target="fonts/font33.fntdata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978EB41F-E6DC-4259-8489-FF4037DAB1C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F85F5FF9-A343-42E4-8D07-98BB51116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962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3" y="0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lIns="96622" tIns="96622" rIns="96622" bIns="96622" anchor="t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145283" y="0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lIns="96622" tIns="96622" rIns="96622" bIns="96622" anchor="t" anchorCtr="0"/>
          <a:lstStyle>
            <a:lvl1pPr marL="0" marR="0" lvl="0" indent="0" algn="r" rtl="0">
              <a:spcBef>
                <a:spcPts val="0"/>
              </a:spcBef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1" name="Notes Placeholder 10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4192832"/>
          </a:xfrm>
          <a:prstGeom prst="rect">
            <a:avLst/>
          </a:prstGeom>
        </p:spPr>
        <p:txBody>
          <a:bodyPr vert="horz" lIns="96639" tIns="48320" rIns="96639" bIns="483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01591" y="9068573"/>
            <a:ext cx="2638473" cy="323166"/>
          </a:xfrm>
          <a:prstGeom prst="rect">
            <a:avLst/>
          </a:prstGeom>
          <a:noFill/>
        </p:spPr>
        <p:txBody>
          <a:bodyPr wrap="square" lIns="96639" tIns="48320" rIns="96639" bIns="48320" rtlCol="0">
            <a:spAutoFit/>
          </a:bodyPr>
          <a:lstStyle/>
          <a:p>
            <a:pPr algn="r"/>
            <a:fld id="{5ED9F759-12BE-443F-BE4B-67CCBEFC58B4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61385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spcAft>
        <a:spcPts val="600"/>
      </a:spcAft>
      <a:buFont typeface="Courier New" panose="02070309020205020404" pitchFamily="49" charset="0"/>
      <a:buChar char="o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55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746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89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32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44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30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18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90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28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3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31520" y="4620579"/>
            <a:ext cx="5852160" cy="449889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623845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lIns="91427" tIns="45714" rIns="91427" bIns="45714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359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lIns="91427" tIns="45714" rIns="91427" bIns="45714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09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lIns="91427" tIns="45714" rIns="91427" bIns="45714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07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lIns="91427" tIns="45714" rIns="91427" bIns="45714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85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lIns="91427" tIns="45714" rIns="91427" bIns="45714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550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lIns="91427" tIns="45714" rIns="91427" bIns="45714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940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842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7319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439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0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447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617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6639" tIns="48320" rIns="96639" bIns="483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EB0039-A96E-494A-88D7-552780CC1C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017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159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545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864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912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811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535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5430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73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31520" y="4620579"/>
            <a:ext cx="5852160" cy="449889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5735168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997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lIns="91427" tIns="45714" rIns="91427" bIns="45714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636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lIns="91427" tIns="45714" rIns="91427" bIns="45714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890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lIns="91427" tIns="45714" rIns="91427" bIns="45714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776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lIns="91427" tIns="45714" rIns="91427" bIns="45714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667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lIns="91427" tIns="45714" rIns="91427" bIns="45714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1535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lIns="91427" tIns="45714" rIns="91427" bIns="45714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194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lIns="91427" tIns="45714" rIns="91427" bIns="45714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44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lIns="91427" tIns="45714" rIns="91427" bIns="45714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834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lIns="91427" tIns="45714" rIns="91427" bIns="45714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66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47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lIns="91427" tIns="45714" rIns="91427" bIns="45714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951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lIns="91427" tIns="45714" rIns="91427" bIns="45714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376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lIns="91427" tIns="45714" rIns="91427" bIns="45714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046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lIns="91427" tIns="45714" rIns="91427" bIns="45714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6198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lIns="91427" tIns="45714" rIns="91427" bIns="45714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8018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lIns="91427" tIns="45714" rIns="91427" bIns="45714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6834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lIns="91427" tIns="45714" rIns="91427" bIns="45714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9422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478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84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07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71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79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lIns="91427" tIns="45714" rIns="91427" bIns="45714"/>
          <a:lstStyle/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8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hape 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278562"/>
            <a:ext cx="761999" cy="57943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/>
          <p:nvPr/>
        </p:nvSpPr>
        <p:spPr>
          <a:xfrm>
            <a:off x="8988425" y="1905000"/>
            <a:ext cx="152399" cy="4953000"/>
          </a:xfrm>
          <a:prstGeom prst="rect">
            <a:avLst/>
          </a:prstGeom>
          <a:solidFill>
            <a:srgbClr val="958E2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rgbClr val="3C3B37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 sz="3200" b="1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 sz="3200" b="1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 sz="3200" b="1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 sz="3200" b="1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 sz="3200" b="1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 sz="3200" b="1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 sz="3200" b="1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 sz="3200" b="1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4384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320"/>
              </a:spcBef>
              <a:spcAft>
                <a:spcPts val="0"/>
              </a:spcAft>
              <a:buClr>
                <a:srgbClr val="594599"/>
              </a:buClr>
              <a:buFont typeface="Arial"/>
              <a:buNone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A3984B"/>
              </a:buClr>
              <a:buFont typeface="Wingdings"/>
              <a:buChar char="§"/>
              <a:defRPr sz="20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68275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68275" algn="l" rtl="0"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8275" algn="l" rtl="0"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68275" algn="l" rtl="0"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68275" algn="l" rtl="0"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68275" algn="l" rtl="0"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68275" algn="l" rtl="0"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0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8925" y="2354034"/>
            <a:ext cx="5600700" cy="541566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900" baseline="0">
                <a:solidFill>
                  <a:schemeClr val="bg1"/>
                </a:solidFill>
                <a:latin typeface="Lao UI" panose="020B0502040204020203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Subtitle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61976" y="1128156"/>
            <a:ext cx="8065008" cy="1225877"/>
          </a:xfrm>
          <a:prstGeom prst="rect">
            <a:avLst/>
          </a:prstGeom>
          <a:solidFill>
            <a:srgbClr val="006B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1350765"/>
            <a:ext cx="7772400" cy="687585"/>
          </a:xfrm>
        </p:spPr>
        <p:txBody>
          <a:bodyPr>
            <a:normAutofit/>
          </a:bodyPr>
          <a:lstStyle>
            <a:lvl1pPr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2828924" y="3841748"/>
            <a:ext cx="4452257" cy="16459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300" baseline="0">
                <a:solidFill>
                  <a:schemeClr val="bg1"/>
                </a:solidFill>
                <a:latin typeface="Lao UI" panose="020B0502040204020203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Presenters</a:t>
            </a:r>
          </a:p>
        </p:txBody>
      </p:sp>
      <p:pic>
        <p:nvPicPr>
          <p:cNvPr id="17" name="Picture 16" descr="CTAC_logo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879" y="5603786"/>
            <a:ext cx="2486653" cy="385968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382753" y="6003562"/>
            <a:ext cx="2109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Boston, Massachusetts</a:t>
            </a:r>
            <a:endParaRPr lang="en-US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828925" y="3134172"/>
            <a:ext cx="4452257" cy="457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Lao UI" panose="020B0502040204020203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271498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299133"/>
            <a:ext cx="7508522" cy="382703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98430" y="1027850"/>
            <a:ext cx="7323737" cy="86936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6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2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20700" lvl="0" indent="-45720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594599"/>
              </a:buClr>
              <a:buFont typeface="Arial"/>
              <a:buChar char="●"/>
              <a:defRPr sz="2800">
                <a:solidFill>
                  <a:srgbClr val="4C4C4C"/>
                </a:solidFill>
              </a:defRPr>
            </a:lvl1pPr>
            <a:lvl2pPr marL="86360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Font typeface="Wingdings"/>
              <a:buChar char="§"/>
              <a:defRPr sz="2400">
                <a:solidFill>
                  <a:srgbClr val="4C4C4C"/>
                </a:solidFill>
              </a:defRPr>
            </a:lvl2pPr>
            <a:lvl3pPr marL="1143000" lvl="2" indent="-168275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●"/>
              <a:defRPr sz="1600">
                <a:solidFill>
                  <a:srgbClr val="4C4C4C"/>
                </a:solidFill>
              </a:defRPr>
            </a:lvl3pPr>
            <a:lvl4pPr marL="1600200" lvl="3" indent="-168275" algn="l" rtl="0"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>
                <a:solidFill>
                  <a:srgbClr val="4C4C4C"/>
                </a:solidFill>
              </a:defRPr>
            </a:lvl4pPr>
            <a:lvl5pPr marL="2057400" lvl="4" indent="-168275" algn="l" rtl="0"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>
                <a:solidFill>
                  <a:srgbClr val="4C4C4C"/>
                </a:solidFill>
              </a:defRPr>
            </a:lvl5pPr>
            <a:lvl6pPr marL="2514600" lvl="5" indent="-168275" algn="l" rtl="0"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>
                <a:solidFill>
                  <a:srgbClr val="4C4C4C"/>
                </a:solidFill>
              </a:defRPr>
            </a:lvl6pPr>
            <a:lvl7pPr marL="2971800" lvl="6" indent="-168275" algn="l" rtl="0"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>
                <a:solidFill>
                  <a:srgbClr val="4C4C4C"/>
                </a:solidFill>
              </a:defRPr>
            </a:lvl7pPr>
            <a:lvl8pPr marL="3429000" lvl="7" indent="-168275" algn="l" rtl="0"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>
                <a:solidFill>
                  <a:srgbClr val="4C4C4C"/>
                </a:solidFill>
              </a:defRPr>
            </a:lvl8pPr>
            <a:lvl9pPr marL="3886200" lvl="8" indent="-168275" algn="l" rtl="0"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>
                <a:solidFill>
                  <a:srgbClr val="4C4C4C"/>
                </a:solidFill>
              </a:defRPr>
            </a:lvl9pPr>
          </a:lstStyle>
          <a:p>
            <a:endParaRPr lang="en-US" dirty="0" smtClean="0"/>
          </a:p>
          <a:p>
            <a:pPr lvl="1"/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small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None/>
              <a:defRPr sz="2000"/>
            </a:lvl1pPr>
            <a:lvl2pPr marL="457200" lvl="1" indent="0" rtl="0">
              <a:spcBef>
                <a:spcPts val="0"/>
              </a:spcBef>
              <a:buNone/>
              <a:defRPr sz="1800"/>
            </a:lvl2pPr>
            <a:lvl3pPr marL="914400" lvl="2" indent="0" rtl="0">
              <a:spcBef>
                <a:spcPts val="0"/>
              </a:spcBef>
              <a:buNone/>
              <a:defRPr sz="1600"/>
            </a:lvl3pPr>
            <a:lvl4pPr marL="1371600" lvl="3" indent="0" rtl="0">
              <a:spcBef>
                <a:spcPts val="0"/>
              </a:spcBef>
              <a:buNone/>
              <a:defRPr sz="1400"/>
            </a:lvl4pPr>
            <a:lvl5pPr marL="1828800" lvl="4" indent="0" rtl="0">
              <a:spcBef>
                <a:spcPts val="0"/>
              </a:spcBef>
              <a:buNone/>
              <a:defRPr sz="1400"/>
            </a:lvl5pPr>
            <a:lvl6pPr marL="2286000" lvl="5" indent="0" rtl="0">
              <a:spcBef>
                <a:spcPts val="0"/>
              </a:spcBef>
              <a:buNone/>
              <a:defRPr sz="1400"/>
            </a:lvl6pPr>
            <a:lvl7pPr marL="2743200" lvl="6" indent="0" rtl="0">
              <a:spcBef>
                <a:spcPts val="0"/>
              </a:spcBef>
              <a:buNone/>
              <a:defRPr sz="1400"/>
            </a:lvl7pPr>
            <a:lvl8pPr marL="3200400" lvl="7" indent="0" rtl="0">
              <a:spcBef>
                <a:spcPts val="0"/>
              </a:spcBef>
              <a:buNone/>
              <a:defRPr sz="1400"/>
            </a:lvl8pPr>
            <a:lvl9pPr marL="3657600"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7526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None/>
              <a:defRPr sz="2400" b="1"/>
            </a:lvl1pPr>
            <a:lvl2pPr marL="457200" lvl="1" indent="0" rtl="0">
              <a:spcBef>
                <a:spcPts val="0"/>
              </a:spcBef>
              <a:buNone/>
              <a:defRPr sz="2000" b="1"/>
            </a:lvl2pPr>
            <a:lvl3pPr marL="914400" lvl="2" indent="0" rtl="0">
              <a:spcBef>
                <a:spcPts val="0"/>
              </a:spcBef>
              <a:buNone/>
              <a:defRPr sz="1800" b="1"/>
            </a:lvl3pPr>
            <a:lvl4pPr marL="1371600" lvl="3" indent="0" rtl="0">
              <a:spcBef>
                <a:spcPts val="0"/>
              </a:spcBef>
              <a:buNone/>
              <a:defRPr sz="1600" b="1"/>
            </a:lvl4pPr>
            <a:lvl5pPr marL="1828800" lvl="4" indent="0" rtl="0">
              <a:spcBef>
                <a:spcPts val="0"/>
              </a:spcBef>
              <a:buNone/>
              <a:defRPr sz="1600" b="1"/>
            </a:lvl5pPr>
            <a:lvl6pPr marL="2286000" lvl="5" indent="0" rtl="0">
              <a:spcBef>
                <a:spcPts val="0"/>
              </a:spcBef>
              <a:buNone/>
              <a:defRPr sz="1600" b="1"/>
            </a:lvl6pPr>
            <a:lvl7pPr marL="2743200" lvl="6" indent="0" rtl="0">
              <a:spcBef>
                <a:spcPts val="0"/>
              </a:spcBef>
              <a:buNone/>
              <a:defRPr sz="1600" b="1"/>
            </a:lvl7pPr>
            <a:lvl8pPr marL="3200400" lvl="7" indent="0" rtl="0">
              <a:spcBef>
                <a:spcPts val="0"/>
              </a:spcBef>
              <a:buNone/>
              <a:defRPr sz="1600" b="1"/>
            </a:lvl8pPr>
            <a:lvl9pPr marL="3657600" lvl="8" indent="0" rtl="0">
              <a:spcBef>
                <a:spcPts val="0"/>
              </a:spcBef>
              <a:buNone/>
              <a:defRPr sz="1600" b="1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None/>
              <a:defRPr sz="2400" b="1"/>
            </a:lvl1pPr>
            <a:lvl2pPr marL="457200" lvl="1" indent="0" rtl="0">
              <a:spcBef>
                <a:spcPts val="0"/>
              </a:spcBef>
              <a:buNone/>
              <a:defRPr sz="2000" b="1"/>
            </a:lvl2pPr>
            <a:lvl3pPr marL="914400" lvl="2" indent="0" rtl="0">
              <a:spcBef>
                <a:spcPts val="0"/>
              </a:spcBef>
              <a:buNone/>
              <a:defRPr sz="1800" b="1"/>
            </a:lvl3pPr>
            <a:lvl4pPr marL="1371600" lvl="3" indent="0" rtl="0">
              <a:spcBef>
                <a:spcPts val="0"/>
              </a:spcBef>
              <a:buNone/>
              <a:defRPr sz="1600" b="1"/>
            </a:lvl4pPr>
            <a:lvl5pPr marL="1828800" lvl="4" indent="0" rtl="0">
              <a:spcBef>
                <a:spcPts val="0"/>
              </a:spcBef>
              <a:buNone/>
              <a:defRPr sz="1600" b="1"/>
            </a:lvl5pPr>
            <a:lvl6pPr marL="2286000" lvl="5" indent="0" rtl="0">
              <a:spcBef>
                <a:spcPts val="0"/>
              </a:spcBef>
              <a:buNone/>
              <a:defRPr sz="1600" b="1"/>
            </a:lvl6pPr>
            <a:lvl7pPr marL="2743200" lvl="6" indent="0" rtl="0">
              <a:spcBef>
                <a:spcPts val="0"/>
              </a:spcBef>
              <a:buNone/>
              <a:defRPr sz="1600" b="1"/>
            </a:lvl7pPr>
            <a:lvl8pPr marL="3200400" lvl="7" indent="0" rtl="0">
              <a:spcBef>
                <a:spcPts val="0"/>
              </a:spcBef>
              <a:buNone/>
              <a:defRPr sz="1600" b="1"/>
            </a:lvl8pPr>
            <a:lvl9pPr marL="3657600" lvl="8" indent="0" rtl="0">
              <a:spcBef>
                <a:spcPts val="0"/>
              </a:spcBef>
              <a:buNone/>
              <a:defRPr sz="1600" b="1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None/>
              <a:defRPr sz="1400"/>
            </a:lvl1pPr>
            <a:lvl2pPr marL="457200" lvl="1" indent="0" rtl="0">
              <a:spcBef>
                <a:spcPts val="0"/>
              </a:spcBef>
              <a:buNone/>
              <a:defRPr sz="1200"/>
            </a:lvl2pPr>
            <a:lvl3pPr marL="914400" lvl="2" indent="0" rtl="0">
              <a:spcBef>
                <a:spcPts val="0"/>
              </a:spcBef>
              <a:buNone/>
              <a:defRPr sz="1000"/>
            </a:lvl3pPr>
            <a:lvl4pPr marL="1371600" lvl="3" indent="0" rtl="0">
              <a:spcBef>
                <a:spcPts val="0"/>
              </a:spcBef>
              <a:buNone/>
              <a:defRPr sz="900"/>
            </a:lvl4pPr>
            <a:lvl5pPr marL="1828800" lvl="4" indent="0" rtl="0">
              <a:spcBef>
                <a:spcPts val="0"/>
              </a:spcBef>
              <a:buNone/>
              <a:defRPr sz="900"/>
            </a:lvl5pPr>
            <a:lvl6pPr marL="2286000" lvl="5" indent="0" rtl="0">
              <a:spcBef>
                <a:spcPts val="0"/>
              </a:spcBef>
              <a:buNone/>
              <a:defRPr sz="900"/>
            </a:lvl6pPr>
            <a:lvl7pPr marL="2743200" lvl="6" indent="0" rtl="0">
              <a:spcBef>
                <a:spcPts val="0"/>
              </a:spcBef>
              <a:buNone/>
              <a:defRPr sz="900"/>
            </a:lvl7pPr>
            <a:lvl8pPr marL="3200400" lvl="7" indent="0" rtl="0">
              <a:spcBef>
                <a:spcPts val="0"/>
              </a:spcBef>
              <a:buNone/>
              <a:defRPr sz="900"/>
            </a:lvl8pPr>
            <a:lvl9pPr marL="3657600" lvl="8" indent="0" rtl="0">
              <a:spcBef>
                <a:spcPts val="0"/>
              </a:spcBef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None/>
              <a:defRPr sz="1400"/>
            </a:lvl1pPr>
            <a:lvl2pPr marL="457200" lvl="1" indent="0" rtl="0">
              <a:spcBef>
                <a:spcPts val="0"/>
              </a:spcBef>
              <a:buNone/>
              <a:defRPr sz="1200"/>
            </a:lvl2pPr>
            <a:lvl3pPr marL="914400" lvl="2" indent="0" rtl="0">
              <a:spcBef>
                <a:spcPts val="0"/>
              </a:spcBef>
              <a:buNone/>
              <a:defRPr sz="1000"/>
            </a:lvl3pPr>
            <a:lvl4pPr marL="1371600" lvl="3" indent="0" rtl="0">
              <a:spcBef>
                <a:spcPts val="0"/>
              </a:spcBef>
              <a:buNone/>
              <a:defRPr sz="900"/>
            </a:lvl4pPr>
            <a:lvl5pPr marL="1828800" lvl="4" indent="0" rtl="0">
              <a:spcBef>
                <a:spcPts val="0"/>
              </a:spcBef>
              <a:buNone/>
              <a:defRPr sz="900"/>
            </a:lvl5pPr>
            <a:lvl6pPr marL="2286000" lvl="5" indent="0" rtl="0">
              <a:spcBef>
                <a:spcPts val="0"/>
              </a:spcBef>
              <a:buNone/>
              <a:defRPr sz="900"/>
            </a:lvl6pPr>
            <a:lvl7pPr marL="2743200" lvl="6" indent="0" rtl="0">
              <a:spcBef>
                <a:spcPts val="0"/>
              </a:spcBef>
              <a:buNone/>
              <a:defRPr sz="900"/>
            </a:lvl7pPr>
            <a:lvl8pPr marL="3200400" lvl="7" indent="0" rtl="0">
              <a:spcBef>
                <a:spcPts val="0"/>
              </a:spcBef>
              <a:buNone/>
              <a:defRPr sz="900"/>
            </a:lvl8pPr>
            <a:lvl9pPr marL="3657600" lvl="8" indent="0" rtl="0">
              <a:spcBef>
                <a:spcPts val="0"/>
              </a:spcBef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 rot="5400000">
            <a:off x="2514599" y="-762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88925" algn="l" rtl="0">
              <a:spcBef>
                <a:spcPts val="480"/>
              </a:spcBef>
              <a:spcAft>
                <a:spcPts val="0"/>
              </a:spcAft>
              <a:buClr>
                <a:srgbClr val="594599"/>
              </a:buClr>
              <a:buFont typeface="Arial"/>
              <a:buChar char="●"/>
              <a:defRPr sz="2400">
                <a:solidFill>
                  <a:srgbClr val="4C4C4C"/>
                </a:solidFill>
              </a:defRPr>
            </a:lvl1pPr>
            <a:lvl2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A3984B"/>
              </a:buClr>
              <a:buFont typeface="Wingdings"/>
              <a:buChar char="§"/>
              <a:defRPr sz="2000">
                <a:solidFill>
                  <a:srgbClr val="4C4C4C"/>
                </a:solidFill>
              </a:defRPr>
            </a:lvl2pPr>
            <a:lvl3pPr marL="1143000" lvl="2" indent="-168275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●"/>
              <a:defRPr sz="1600">
                <a:solidFill>
                  <a:srgbClr val="4C4C4C"/>
                </a:solidFill>
              </a:defRPr>
            </a:lvl3pPr>
            <a:lvl4pPr marL="1600200" lvl="3" indent="-168275" algn="l" rtl="0"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>
                <a:solidFill>
                  <a:srgbClr val="4C4C4C"/>
                </a:solidFill>
              </a:defRPr>
            </a:lvl4pPr>
            <a:lvl5pPr marL="2057400" lvl="4" indent="-168275" algn="l" rtl="0"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>
                <a:solidFill>
                  <a:srgbClr val="4C4C4C"/>
                </a:solidFill>
              </a:defRPr>
            </a:lvl5pPr>
            <a:lvl6pPr marL="2514600" lvl="5" indent="-168275" algn="l" rtl="0"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>
                <a:solidFill>
                  <a:srgbClr val="4C4C4C"/>
                </a:solidFill>
              </a:defRPr>
            </a:lvl6pPr>
            <a:lvl7pPr marL="2971800" lvl="6" indent="-168275" algn="l" rtl="0"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>
                <a:solidFill>
                  <a:srgbClr val="4C4C4C"/>
                </a:solidFill>
              </a:defRPr>
            </a:lvl7pPr>
            <a:lvl8pPr marL="3429000" lvl="7" indent="-168275" algn="l" rtl="0"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>
                <a:solidFill>
                  <a:srgbClr val="4C4C4C"/>
                </a:solidFill>
              </a:defRPr>
            </a:lvl8pPr>
            <a:lvl9pPr marL="3886200" lvl="8" indent="-168275" algn="l" rtl="0"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>
                <a:solidFill>
                  <a:srgbClr val="4C4C4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 rot="5400000">
            <a:off x="5143500" y="1866900"/>
            <a:ext cx="5791200" cy="220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C4C4C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 rot="5400000">
            <a:off x="647700" y="-266699"/>
            <a:ext cx="5791200" cy="647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88925" algn="l" rtl="0">
              <a:spcBef>
                <a:spcPts val="480"/>
              </a:spcBef>
              <a:spcAft>
                <a:spcPts val="0"/>
              </a:spcAft>
              <a:buClr>
                <a:srgbClr val="594599"/>
              </a:buClr>
              <a:buFont typeface="Arial"/>
              <a:buChar char="●"/>
              <a:defRPr sz="2400">
                <a:solidFill>
                  <a:srgbClr val="4C4C4C"/>
                </a:solidFill>
              </a:defRPr>
            </a:lvl1pPr>
            <a:lvl2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A3984B"/>
              </a:buClr>
              <a:buFont typeface="Wingdings"/>
              <a:buChar char="§"/>
              <a:defRPr sz="2000">
                <a:solidFill>
                  <a:srgbClr val="4C4C4C"/>
                </a:solidFill>
              </a:defRPr>
            </a:lvl2pPr>
            <a:lvl3pPr marL="1143000" lvl="2" indent="-168275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●"/>
              <a:defRPr sz="1600">
                <a:solidFill>
                  <a:srgbClr val="4C4C4C"/>
                </a:solidFill>
              </a:defRPr>
            </a:lvl3pPr>
            <a:lvl4pPr marL="1600200" lvl="3" indent="-168275" algn="l" rtl="0"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>
                <a:solidFill>
                  <a:srgbClr val="4C4C4C"/>
                </a:solidFill>
              </a:defRPr>
            </a:lvl4pPr>
            <a:lvl5pPr marL="2057400" lvl="4" indent="-168275" algn="l" rtl="0"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>
                <a:solidFill>
                  <a:srgbClr val="4C4C4C"/>
                </a:solidFill>
              </a:defRPr>
            </a:lvl5pPr>
            <a:lvl6pPr marL="2514600" lvl="5" indent="-168275" algn="l" rtl="0"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>
                <a:solidFill>
                  <a:srgbClr val="4C4C4C"/>
                </a:solidFill>
              </a:defRPr>
            </a:lvl6pPr>
            <a:lvl7pPr marL="2971800" lvl="6" indent="-168275" algn="l" rtl="0"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>
                <a:solidFill>
                  <a:srgbClr val="4C4C4C"/>
                </a:solidFill>
              </a:defRPr>
            </a:lvl7pPr>
            <a:lvl8pPr marL="3429000" lvl="7" indent="-168275" algn="l" rtl="0"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>
                <a:solidFill>
                  <a:srgbClr val="4C4C4C"/>
                </a:solidFill>
              </a:defRPr>
            </a:lvl8pPr>
            <a:lvl9pPr marL="3886200" lvl="8" indent="-168275" algn="l" rtl="0"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>
                <a:solidFill>
                  <a:srgbClr val="4C4C4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3200" b="1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 sz="3200" b="1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 sz="3200" b="1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 sz="3200" b="1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 sz="3200" b="1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 sz="3200" b="1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 sz="3200" b="1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 sz="3200" b="1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 sz="3200" b="1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88925" algn="l" rtl="0">
              <a:spcBef>
                <a:spcPts val="480"/>
              </a:spcBef>
              <a:spcAft>
                <a:spcPts val="0"/>
              </a:spcAft>
              <a:buClr>
                <a:srgbClr val="594599"/>
              </a:buClr>
              <a:buFont typeface="Arial"/>
              <a:buChar char="●"/>
              <a:defRPr sz="24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A3984B"/>
              </a:buClr>
              <a:buFont typeface="Wingdings"/>
              <a:buChar char="§"/>
              <a:defRPr sz="20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68275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68275" algn="l" rtl="0"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8275" algn="l" rtl="0"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68275" algn="l" rtl="0"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68275" algn="l" rtl="0"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68275" algn="l" rtl="0"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68275" algn="l" rtl="0"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12" name="Shape 1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6278562"/>
            <a:ext cx="761999" cy="57943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/>
          <p:nvPr/>
        </p:nvSpPr>
        <p:spPr>
          <a:xfrm>
            <a:off x="0" y="1295400"/>
            <a:ext cx="76199" cy="5562600"/>
          </a:xfrm>
          <a:prstGeom prst="rect">
            <a:avLst/>
          </a:prstGeom>
          <a:solidFill>
            <a:srgbClr val="A1A18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0" y="0"/>
            <a:ext cx="76199" cy="1295400"/>
          </a:xfrm>
          <a:prstGeom prst="rect">
            <a:avLst/>
          </a:prstGeom>
          <a:solidFill>
            <a:srgbClr val="A1A18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0" y="0"/>
            <a:ext cx="9144000" cy="76199"/>
          </a:xfrm>
          <a:prstGeom prst="rect">
            <a:avLst/>
          </a:prstGeom>
          <a:solidFill>
            <a:srgbClr val="A1A18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9067800" y="0"/>
            <a:ext cx="76199" cy="1219199"/>
          </a:xfrm>
          <a:prstGeom prst="rect">
            <a:avLst/>
          </a:prstGeom>
          <a:solidFill>
            <a:srgbClr val="A1A18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0" y="6781800"/>
            <a:ext cx="9144000" cy="76199"/>
          </a:xfrm>
          <a:prstGeom prst="rect">
            <a:avLst/>
          </a:prstGeom>
          <a:solidFill>
            <a:srgbClr val="A1A18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991600" y="1219200"/>
            <a:ext cx="152399" cy="5638800"/>
          </a:xfrm>
          <a:prstGeom prst="rect">
            <a:avLst/>
          </a:prstGeom>
          <a:solidFill>
            <a:srgbClr val="4D398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1219200"/>
            <a:ext cx="228600" cy="152399"/>
          </a:xfrm>
          <a:prstGeom prst="rect">
            <a:avLst/>
          </a:prstGeom>
          <a:solidFill>
            <a:srgbClr val="E0E74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TextBox 20"/>
          <p:cNvSpPr txBox="1"/>
          <p:nvPr userDrawn="1"/>
        </p:nvSpPr>
        <p:spPr>
          <a:xfrm>
            <a:off x="2894120" y="6370638"/>
            <a:ext cx="583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Maine</a:t>
            </a:r>
            <a:r>
              <a:rPr lang="en-US" sz="12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SLO Training│ </a:t>
            </a:r>
            <a:fld id="{87225177-5953-421B-BD8E-D21EB48A0D87}" type="slidenum">
              <a:rPr lang="en-US" sz="1200" baseline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‹#›</a:t>
            </a:fld>
            <a:endParaRPr lang="en-US" sz="12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algn="r"/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gageny.org/resource/slo-field-samples-year-2-implementation-2013-14" TargetMode="External"/><Relationship Id="rId5" Type="http://schemas.openxmlformats.org/officeDocument/2006/relationships/hyperlink" Target="https://rtt.grads360.org/#communities/slo/slo-library" TargetMode="External"/><Relationship Id="rId4" Type="http://schemas.openxmlformats.org/officeDocument/2006/relationships/hyperlink" Target="https://goo.gl/C70Di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mily.gribben@maine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>
            <a:off x="838200" y="764088"/>
            <a:ext cx="7772400" cy="197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14000"/>
              </a:lnSpc>
              <a:spcAft>
                <a:spcPts val="0"/>
              </a:spcAft>
              <a:buSzPct val="25000"/>
              <a:buNone/>
            </a:pPr>
            <a:r>
              <a:rPr lang="en-US" sz="3800" b="1" i="0" u="none" strike="noStrike" cap="none" dirty="0" smtClean="0">
                <a:solidFill>
                  <a:srgbClr val="4C4C4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 Learning Objectives</a:t>
            </a:r>
            <a:r>
              <a:rPr lang="en-US" sz="4000" b="1" i="0" u="none" strike="noStrike" cap="none" dirty="0" smtClean="0">
                <a:solidFill>
                  <a:srgbClr val="4C4C4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4000" b="1" i="0" u="none" strike="noStrike" cap="none" dirty="0" smtClean="0">
                <a:solidFill>
                  <a:srgbClr val="4C4C4C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sz="3200" b="1" i="0" u="none" strike="noStrike" cap="none" dirty="0">
              <a:solidFill>
                <a:srgbClr val="4C4C4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495800" cy="92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4">
            <a:alphaModFix/>
          </a:blip>
          <a:srcRect b="4332"/>
          <a:stretch/>
        </p:blipFill>
        <p:spPr>
          <a:xfrm>
            <a:off x="1524000" y="3475972"/>
            <a:ext cx="7315200" cy="33381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75"/>
          <p:cNvSpPr txBox="1">
            <a:spLocks/>
          </p:cNvSpPr>
          <p:nvPr/>
        </p:nvSpPr>
        <p:spPr>
          <a:xfrm>
            <a:off x="1752600" y="2371905"/>
            <a:ext cx="6858000" cy="14279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4599"/>
              </a:buClr>
              <a:buFont typeface="Arial"/>
              <a:buNone/>
              <a:defRPr sz="1600" b="0" i="0" u="none" strike="noStrike" cap="none" baseline="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3984B"/>
              </a:buClr>
              <a:buFont typeface="Wingdings"/>
              <a:buChar char="§"/>
              <a:defRPr sz="20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4000"/>
              </a:lnSpc>
              <a:spcBef>
                <a:spcPts val="0"/>
              </a:spcBef>
              <a:buSzPct val="25000"/>
            </a:pPr>
            <a:r>
              <a:rPr lang="en-US" sz="2400" dirty="0" smtClean="0">
                <a:latin typeface="Helvetica Neue"/>
                <a:ea typeface="Helvetica Neue"/>
                <a:cs typeface="Helvetica Neue"/>
                <a:sym typeface="Helvetica Neue"/>
              </a:rPr>
              <a:t>September 10, 2018</a:t>
            </a:r>
          </a:p>
          <a:p>
            <a:pPr>
              <a:lnSpc>
                <a:spcPct val="114000"/>
              </a:lnSpc>
              <a:spcBef>
                <a:spcPts val="0"/>
              </a:spcBef>
              <a:buSzPct val="25000"/>
            </a:pPr>
            <a:r>
              <a:rPr lang="en-US" sz="2400" dirty="0" smtClean="0">
                <a:latin typeface="Helvetica Neue"/>
                <a:ea typeface="Helvetica Neue"/>
                <a:cs typeface="Helvetica Neue"/>
                <a:sym typeface="Helvetica Neue"/>
              </a:rPr>
              <a:t>Augusta, Maine</a:t>
            </a: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Quality Rating Rubric</a:t>
            </a:r>
            <a:endParaRPr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696" y="1169987"/>
            <a:ext cx="6685722" cy="525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429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Rating an SLO</a:t>
            </a: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51689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3500" lvl="0" indent="0">
              <a:buNone/>
            </a:pPr>
            <a:r>
              <a:rPr lang="en-US" dirty="0"/>
              <a:t>It may be helpful to refer to pages 3 and 4 of this resource when applying the rubric.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7470" y="3595957"/>
            <a:ext cx="6296978" cy="251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3300" y="1169987"/>
            <a:ext cx="1803241" cy="234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626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Rating an SLO</a:t>
            </a: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6553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7850" lvl="0" indent="-514350">
              <a:buFont typeface="+mj-lt"/>
              <a:buAutoNum type="arabicPeriod"/>
            </a:pPr>
            <a:r>
              <a:rPr lang="en-US" dirty="0"/>
              <a:t>Review the Quality Rating Rubric and sample SLO.</a:t>
            </a:r>
          </a:p>
          <a:p>
            <a:pPr marL="577850" lvl="0" indent="-514350">
              <a:buFont typeface="+mj-lt"/>
              <a:buAutoNum type="arabicPeriod"/>
            </a:pPr>
            <a:r>
              <a:rPr lang="en-US" dirty="0"/>
              <a:t>Rate the SLO applying each row of the rubric.</a:t>
            </a:r>
          </a:p>
          <a:p>
            <a:pPr marL="577850" lvl="0" indent="-514350">
              <a:buFont typeface="+mj-lt"/>
              <a:buAutoNum type="arabicPeriod"/>
            </a:pPr>
            <a:r>
              <a:rPr lang="en-US" dirty="0"/>
              <a:t>Discuss and agree on a numeric rating with colleagues.</a:t>
            </a:r>
          </a:p>
          <a:p>
            <a:pPr marL="577850" lvl="0" indent="-514350">
              <a:buFont typeface="+mj-lt"/>
              <a:buAutoNum type="arabicPeriod"/>
            </a:pPr>
            <a:r>
              <a:rPr lang="en-US" dirty="0"/>
              <a:t>Craft one or more feedback statements to support this teacher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5446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Learning </a:t>
            </a:r>
            <a:r>
              <a:rPr lang="en-US" dirty="0" smtClean="0"/>
              <a:t>Content – Grade 7 ELA</a:t>
            </a: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0" y="1649895"/>
            <a:ext cx="7480300" cy="3937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dirty="0"/>
              <a:t>Less than half the course set of standards</a:t>
            </a:r>
          </a:p>
          <a:p>
            <a:r>
              <a:rPr lang="en-US" dirty="0"/>
              <a:t>“…this class performed the lowest…” (SP.5)</a:t>
            </a:r>
          </a:p>
          <a:p>
            <a:r>
              <a:rPr lang="en-US" dirty="0" smtClean="0"/>
              <a:t>Argumentation </a:t>
            </a:r>
            <a:r>
              <a:rPr lang="en-US" dirty="0"/>
              <a:t>is writing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 </a:t>
            </a:r>
            <a:r>
              <a:rPr lang="en-US" dirty="0"/>
              <a:t>most in need (LC.5)</a:t>
            </a:r>
          </a:p>
          <a:p>
            <a:r>
              <a:rPr lang="en-US" dirty="0" smtClean="0"/>
              <a:t>Common </a:t>
            </a:r>
            <a:r>
              <a:rPr lang="en-US" dirty="0"/>
              <a:t>theme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argumentative writing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84"/>
          <p:cNvSpPr/>
          <p:nvPr/>
        </p:nvSpPr>
        <p:spPr>
          <a:xfrm>
            <a:off x="5995193" y="3873500"/>
            <a:ext cx="2286000" cy="2194560"/>
          </a:xfrm>
          <a:prstGeom prst="rect">
            <a:avLst/>
          </a:prstGeom>
          <a:solidFill>
            <a:srgbClr val="47377D">
              <a:alpha val="81568"/>
            </a:srgbClr>
          </a:solidFill>
          <a:ln>
            <a:noFill/>
          </a:ln>
        </p:spPr>
        <p:txBody>
          <a:bodyPr lIns="91425" tIns="0" rIns="182880" bIns="18288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1" i="1" u="none" strike="noStrike" cap="none" dirty="0" smtClean="0">
                <a:solidFill>
                  <a:schemeClr val="bg1"/>
                </a:solidFill>
                <a:latin typeface="Garamond" panose="02020404030301010803" pitchFamily="18" charset="0"/>
                <a:sym typeface="Arial"/>
              </a:rPr>
              <a:t>4</a:t>
            </a:r>
            <a:endParaRPr lang="en-US" sz="6000" b="1" i="1" u="none" strike="noStrike" cap="none" dirty="0">
              <a:solidFill>
                <a:schemeClr val="bg1"/>
              </a:solidFill>
              <a:latin typeface="Garamond" panose="02020404030301010803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29050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Assessments – Grade 7 ELA</a:t>
            </a: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0" y="1676399"/>
            <a:ext cx="7480300" cy="2262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dirty="0"/>
              <a:t>Identifies baseline and summative </a:t>
            </a:r>
            <a:r>
              <a:rPr lang="en-US" dirty="0" smtClean="0"/>
              <a:t>assessment</a:t>
            </a:r>
            <a:endParaRPr lang="en-US" dirty="0"/>
          </a:p>
          <a:p>
            <a:r>
              <a:rPr lang="en-US" dirty="0"/>
              <a:t>Measures conventions, not included</a:t>
            </a:r>
          </a:p>
          <a:p>
            <a:r>
              <a:rPr lang="en-US" dirty="0"/>
              <a:t>Performance-based </a:t>
            </a:r>
            <a:r>
              <a:rPr lang="en-US" dirty="0" smtClean="0"/>
              <a:t>task</a:t>
            </a:r>
            <a:endParaRPr lang="en-US"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84"/>
          <p:cNvSpPr/>
          <p:nvPr/>
        </p:nvSpPr>
        <p:spPr>
          <a:xfrm>
            <a:off x="5995193" y="3873500"/>
            <a:ext cx="2286000" cy="2194560"/>
          </a:xfrm>
          <a:prstGeom prst="rect">
            <a:avLst/>
          </a:prstGeom>
          <a:solidFill>
            <a:srgbClr val="47377D">
              <a:alpha val="81568"/>
            </a:srgbClr>
          </a:solidFill>
          <a:ln>
            <a:noFill/>
          </a:ln>
        </p:spPr>
        <p:txBody>
          <a:bodyPr lIns="91425" tIns="0" rIns="182880" bIns="18288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1" i="1" u="none" strike="noStrike" cap="none" dirty="0" smtClean="0">
                <a:solidFill>
                  <a:schemeClr val="bg1"/>
                </a:solidFill>
                <a:latin typeface="Garamond" panose="02020404030301010803" pitchFamily="18" charset="0"/>
                <a:sym typeface="Arial"/>
              </a:rPr>
              <a:t>1</a:t>
            </a:r>
            <a:endParaRPr lang="en-US" sz="6000" b="1" i="1" u="none" strike="noStrike" cap="none" dirty="0">
              <a:solidFill>
                <a:schemeClr val="bg1"/>
              </a:solidFill>
              <a:latin typeface="Garamond" panose="02020404030301010803" pitchFamily="18" charset="0"/>
              <a:sym typeface="Arial"/>
            </a:endParaRPr>
          </a:p>
        </p:txBody>
      </p:sp>
      <p:sp>
        <p:nvSpPr>
          <p:cNvPr id="6" name="Shape 84"/>
          <p:cNvSpPr txBox="1">
            <a:spLocks/>
          </p:cNvSpPr>
          <p:nvPr/>
        </p:nvSpPr>
        <p:spPr>
          <a:xfrm>
            <a:off x="914400" y="3987800"/>
            <a:ext cx="4864100" cy="162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207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594599"/>
              </a:buClr>
              <a:buFont typeface="Arial"/>
              <a:buChar char="●"/>
              <a:defRPr sz="2800" b="0" i="0" u="none" strike="noStrike" cap="none" baseline="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636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Font typeface="Wingdings"/>
              <a:buChar char="§"/>
              <a:defRPr sz="24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Measures </a:t>
            </a:r>
            <a:r>
              <a:rPr lang="en-US" dirty="0"/>
              <a:t>some </a:t>
            </a:r>
            <a:r>
              <a:rPr lang="en-US" dirty="0" smtClean="0"/>
              <a:t>content </a:t>
            </a:r>
            <a:r>
              <a:rPr lang="en-US" dirty="0"/>
              <a:t>more </a:t>
            </a:r>
            <a:r>
              <a:rPr lang="en-US" dirty="0" smtClean="0"/>
              <a:t>than once </a:t>
            </a:r>
            <a:r>
              <a:rPr lang="en-US" dirty="0"/>
              <a:t>(W.7.1.a and W.7.1.c)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973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Student Population – Grade 7 ELA</a:t>
            </a: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399" y="1676400"/>
            <a:ext cx="7875587" cy="203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400"/>
              </a:spcAft>
            </a:pPr>
            <a:r>
              <a:rPr lang="en-US" dirty="0"/>
              <a:t>Student names and baseline scores are given, showing a need (all 2s and 4s out of 8)</a:t>
            </a:r>
          </a:p>
          <a:p>
            <a:pPr>
              <a:spcAft>
                <a:spcPts val="400"/>
              </a:spcAft>
            </a:pPr>
            <a:r>
              <a:rPr lang="en-US" dirty="0"/>
              <a:t>Other data point to need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“Also, based on early writing samples…” (LC.5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84"/>
          <p:cNvSpPr/>
          <p:nvPr/>
        </p:nvSpPr>
        <p:spPr>
          <a:xfrm>
            <a:off x="5995193" y="3873500"/>
            <a:ext cx="2286000" cy="2194560"/>
          </a:xfrm>
          <a:prstGeom prst="rect">
            <a:avLst/>
          </a:prstGeom>
          <a:solidFill>
            <a:srgbClr val="47377D">
              <a:alpha val="81568"/>
            </a:srgbClr>
          </a:solidFill>
          <a:ln>
            <a:noFill/>
          </a:ln>
        </p:spPr>
        <p:txBody>
          <a:bodyPr lIns="91425" tIns="0" rIns="182880" bIns="18288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1" i="1" dirty="0">
                <a:solidFill>
                  <a:schemeClr val="bg1"/>
                </a:solidFill>
                <a:latin typeface="Garamond" panose="02020404030301010803" pitchFamily="18" charset="0"/>
              </a:rPr>
              <a:t>3</a:t>
            </a:r>
            <a:endParaRPr lang="en-US" sz="6000" b="1" i="1" u="none" strike="noStrike" cap="none" dirty="0">
              <a:solidFill>
                <a:schemeClr val="bg1"/>
              </a:solidFill>
              <a:latin typeface="Garamond" panose="02020404030301010803" pitchFamily="18" charset="0"/>
              <a:sym typeface="Arial"/>
            </a:endParaRPr>
          </a:p>
        </p:txBody>
      </p:sp>
      <p:sp>
        <p:nvSpPr>
          <p:cNvPr id="6" name="Shape 84"/>
          <p:cNvSpPr txBox="1">
            <a:spLocks/>
          </p:cNvSpPr>
          <p:nvPr/>
        </p:nvSpPr>
        <p:spPr>
          <a:xfrm>
            <a:off x="914400" y="3708400"/>
            <a:ext cx="5080793" cy="273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207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594599"/>
              </a:buClr>
              <a:buFont typeface="Arial"/>
              <a:buChar char="●"/>
              <a:defRPr sz="2800" b="0" i="0" u="none" strike="noStrike" cap="none" baseline="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636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Font typeface="Wingdings"/>
              <a:buChar char="§"/>
              <a:defRPr sz="24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400"/>
              </a:spcAft>
            </a:pPr>
            <a:r>
              <a:rPr lang="en-US" dirty="0" smtClean="0"/>
              <a:t>Abilities </a:t>
            </a:r>
            <a:r>
              <a:rPr lang="en-US" dirty="0"/>
              <a:t>and needs </a:t>
            </a:r>
            <a:r>
              <a:rPr lang="en-US" dirty="0" smtClean="0"/>
              <a:t>are described</a:t>
            </a:r>
            <a:endParaRPr lang="en-US" dirty="0"/>
          </a:p>
          <a:p>
            <a:pPr lvl="1">
              <a:spcAft>
                <a:spcPts val="400"/>
              </a:spcAft>
            </a:pPr>
            <a:r>
              <a:rPr lang="en-US" dirty="0"/>
              <a:t>“…poor vocabularies” (SP.4)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“…a significant number of </a:t>
            </a:r>
            <a:r>
              <a:rPr lang="en-US" dirty="0" smtClean="0"/>
              <a:t>students (16) approaching</a:t>
            </a:r>
            <a:r>
              <a:rPr lang="en-US" dirty="0"/>
              <a:t>…” (SP.4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1706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Instructional Strategies – Grade 7 ELA</a:t>
            </a: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0" y="1271587"/>
            <a:ext cx="7480300" cy="276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3 strategies are identified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Analysis of student work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Word wall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Cooperative learning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Each strategy is described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“…students will…” (</a:t>
            </a:r>
            <a:r>
              <a:rPr lang="en-US" sz="2200" dirty="0" smtClean="0"/>
              <a:t>IS.2)</a:t>
            </a:r>
            <a:endParaRPr lang="en-US" sz="2200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84"/>
          <p:cNvSpPr/>
          <p:nvPr/>
        </p:nvSpPr>
        <p:spPr>
          <a:xfrm>
            <a:off x="5995193" y="3873500"/>
            <a:ext cx="2286000" cy="2194560"/>
          </a:xfrm>
          <a:prstGeom prst="rect">
            <a:avLst/>
          </a:prstGeom>
          <a:solidFill>
            <a:srgbClr val="47377D">
              <a:alpha val="81568"/>
            </a:srgbClr>
          </a:solidFill>
          <a:ln>
            <a:noFill/>
          </a:ln>
        </p:spPr>
        <p:txBody>
          <a:bodyPr lIns="91425" tIns="0" rIns="182880" bIns="18288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1" i="1" u="none" strike="noStrike" cap="none" dirty="0" smtClean="0">
                <a:solidFill>
                  <a:schemeClr val="bg1"/>
                </a:solidFill>
                <a:latin typeface="Garamond" panose="02020404030301010803" pitchFamily="18" charset="0"/>
                <a:sym typeface="Arial"/>
              </a:rPr>
              <a:t>2</a:t>
            </a:r>
            <a:endParaRPr lang="en-US" sz="6000" b="1" i="1" u="none" strike="noStrike" cap="none" dirty="0">
              <a:solidFill>
                <a:schemeClr val="bg1"/>
              </a:solidFill>
              <a:latin typeface="Garamond" panose="02020404030301010803" pitchFamily="18" charset="0"/>
              <a:sym typeface="Arial"/>
            </a:endParaRPr>
          </a:p>
        </p:txBody>
      </p:sp>
      <p:sp>
        <p:nvSpPr>
          <p:cNvPr id="6" name="Shape 84"/>
          <p:cNvSpPr txBox="1">
            <a:spLocks/>
          </p:cNvSpPr>
          <p:nvPr/>
        </p:nvSpPr>
        <p:spPr>
          <a:xfrm>
            <a:off x="914400" y="3898900"/>
            <a:ext cx="4800600" cy="278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207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594599"/>
              </a:buClr>
              <a:buFont typeface="Arial"/>
              <a:buChar char="●"/>
              <a:defRPr sz="2800" b="0" i="0" u="none" strike="noStrike" cap="none" baseline="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636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Font typeface="Wingdings"/>
              <a:buChar char="§"/>
              <a:defRPr sz="24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600" dirty="0" smtClean="0"/>
              <a:t>Analysis of student work is lacking a rationale</a:t>
            </a:r>
            <a:endParaRPr lang="en-US" sz="2600" dirty="0"/>
          </a:p>
          <a:p>
            <a:pPr>
              <a:spcAft>
                <a:spcPts val="600"/>
              </a:spcAft>
            </a:pPr>
            <a:r>
              <a:rPr lang="en-US" sz="2600" dirty="0"/>
              <a:t>A general plan for </a:t>
            </a:r>
            <a:r>
              <a:rPr lang="en-US" sz="2600" dirty="0" smtClean="0"/>
              <a:t>differentiation </a:t>
            </a:r>
            <a:r>
              <a:rPr lang="en-US" sz="2600" dirty="0"/>
              <a:t>is present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“…each week…talk </a:t>
            </a:r>
            <a:r>
              <a:rPr lang="en-US" sz="2200" dirty="0" smtClean="0"/>
              <a:t>about student </a:t>
            </a:r>
            <a:r>
              <a:rPr lang="en-US" sz="2200" dirty="0"/>
              <a:t>progress…” (IS.4)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102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Interval of Instruction – Grade 7 ELA</a:t>
            </a: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0" y="1676399"/>
            <a:ext cx="7480300" cy="2262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dirty="0"/>
              <a:t>Selects a start and stop date</a:t>
            </a:r>
          </a:p>
          <a:p>
            <a:r>
              <a:rPr lang="en-US" dirty="0"/>
              <a:t>Quantifies instructional time</a:t>
            </a:r>
          </a:p>
          <a:p>
            <a:r>
              <a:rPr lang="en-US" dirty="0"/>
              <a:t>Allows enough time for depth and </a:t>
            </a:r>
            <a:r>
              <a:rPr lang="en-US" dirty="0" smtClean="0"/>
              <a:t>complexity</a:t>
            </a:r>
            <a:endParaRPr lang="en-US"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84"/>
          <p:cNvSpPr/>
          <p:nvPr/>
        </p:nvSpPr>
        <p:spPr>
          <a:xfrm>
            <a:off x="5995193" y="3873500"/>
            <a:ext cx="2286000" cy="2194560"/>
          </a:xfrm>
          <a:prstGeom prst="rect">
            <a:avLst/>
          </a:prstGeom>
          <a:solidFill>
            <a:srgbClr val="47377D">
              <a:alpha val="81568"/>
            </a:srgbClr>
          </a:solidFill>
          <a:ln>
            <a:noFill/>
          </a:ln>
        </p:spPr>
        <p:txBody>
          <a:bodyPr lIns="91425" tIns="0" rIns="182880" bIns="18288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1" i="1" dirty="0">
                <a:solidFill>
                  <a:schemeClr val="bg1"/>
                </a:solidFill>
                <a:latin typeface="Garamond" panose="02020404030301010803" pitchFamily="18" charset="0"/>
              </a:rPr>
              <a:t>3</a:t>
            </a:r>
            <a:endParaRPr lang="en-US" sz="6000" b="1" i="1" u="none" strike="noStrike" cap="none" dirty="0">
              <a:solidFill>
                <a:schemeClr val="bg1"/>
              </a:solidFill>
              <a:latin typeface="Garamond" panose="02020404030301010803" pitchFamily="18" charset="0"/>
              <a:sym typeface="Arial"/>
            </a:endParaRPr>
          </a:p>
        </p:txBody>
      </p:sp>
      <p:sp>
        <p:nvSpPr>
          <p:cNvPr id="6" name="Shape 84"/>
          <p:cNvSpPr txBox="1">
            <a:spLocks/>
          </p:cNvSpPr>
          <p:nvPr/>
        </p:nvSpPr>
        <p:spPr>
          <a:xfrm>
            <a:off x="914400" y="3987800"/>
            <a:ext cx="4826000" cy="162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207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594599"/>
              </a:buClr>
              <a:buFont typeface="Arial"/>
              <a:buChar char="●"/>
              <a:defRPr sz="2800" b="0" i="0" u="none" strike="noStrike" cap="none" baseline="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636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Font typeface="Wingdings"/>
              <a:buChar char="§"/>
              <a:defRPr sz="24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Could be </a:t>
            </a:r>
            <a:r>
              <a:rPr lang="en-US" dirty="0" smtClean="0"/>
              <a:t>improved with </a:t>
            </a:r>
            <a:r>
              <a:rPr lang="en-US" dirty="0"/>
              <a:t>a learning </a:t>
            </a:r>
            <a:r>
              <a:rPr lang="en-US" dirty="0" smtClean="0"/>
              <a:t>progression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086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sz="3150" dirty="0" smtClean="0"/>
              <a:t>Student Growth Targets – Grade 7 ELA</a:t>
            </a:r>
            <a:endParaRPr sz="3150"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7480300" cy="184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dirty="0"/>
              <a:t>Baseline data and growth targets show the targets are sufficiently rigorous</a:t>
            </a:r>
          </a:p>
          <a:p>
            <a:r>
              <a:rPr lang="en-US" dirty="0"/>
              <a:t>Additional data in the rationale demonstrating </a:t>
            </a:r>
            <a:r>
              <a:rPr lang="en-US" dirty="0" smtClean="0"/>
              <a:t>why the </a:t>
            </a:r>
            <a:r>
              <a:rPr lang="en-US" dirty="0"/>
              <a:t>rigor is </a:t>
            </a:r>
            <a:r>
              <a:rPr lang="en-US" dirty="0" smtClean="0"/>
              <a:t>high is </a:t>
            </a:r>
            <a:r>
              <a:rPr lang="en-US" dirty="0"/>
              <a:t>needed </a:t>
            </a:r>
            <a:r>
              <a:rPr lang="en-US" dirty="0" smtClean="0"/>
              <a:t>(</a:t>
            </a:r>
            <a:r>
              <a:rPr lang="en-US" dirty="0"/>
              <a:t>Grades 6-11)</a:t>
            </a:r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84"/>
          <p:cNvSpPr/>
          <p:nvPr/>
        </p:nvSpPr>
        <p:spPr>
          <a:xfrm>
            <a:off x="5995193" y="3873500"/>
            <a:ext cx="2286000" cy="2194560"/>
          </a:xfrm>
          <a:prstGeom prst="rect">
            <a:avLst/>
          </a:prstGeom>
          <a:solidFill>
            <a:srgbClr val="47377D">
              <a:alpha val="81568"/>
            </a:srgbClr>
          </a:solidFill>
          <a:ln>
            <a:noFill/>
          </a:ln>
        </p:spPr>
        <p:txBody>
          <a:bodyPr lIns="91425" tIns="0" rIns="182880" bIns="18288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1" i="1" dirty="0">
                <a:solidFill>
                  <a:schemeClr val="bg1"/>
                </a:solidFill>
                <a:latin typeface="Garamond" panose="02020404030301010803" pitchFamily="18" charset="0"/>
              </a:rPr>
              <a:t>3</a:t>
            </a:r>
            <a:endParaRPr lang="en-US" sz="6000" b="1" i="1" u="none" strike="noStrike" cap="none" dirty="0">
              <a:solidFill>
                <a:schemeClr val="bg1"/>
              </a:solidFill>
              <a:latin typeface="Garamond" panose="02020404030301010803" pitchFamily="18" charset="0"/>
              <a:sym typeface="Arial"/>
            </a:endParaRPr>
          </a:p>
        </p:txBody>
      </p:sp>
      <p:sp>
        <p:nvSpPr>
          <p:cNvPr id="6" name="Shape 84"/>
          <p:cNvSpPr txBox="1">
            <a:spLocks/>
          </p:cNvSpPr>
          <p:nvPr/>
        </p:nvSpPr>
        <p:spPr>
          <a:xfrm>
            <a:off x="914400" y="3987800"/>
            <a:ext cx="5435600" cy="162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207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594599"/>
              </a:buClr>
              <a:buFont typeface="Arial"/>
              <a:buChar char="●"/>
              <a:defRPr sz="2800" b="0" i="0" u="none" strike="noStrike" cap="none" baseline="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636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Font typeface="Wingdings"/>
              <a:buChar char="§"/>
              <a:defRPr sz="24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50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Examples: SLO Annotations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7336" y="1676400"/>
            <a:ext cx="2786974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829283" y="1258809"/>
            <a:ext cx="5790178" cy="52142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Clr>
                <a:srgbClr val="006B81"/>
              </a:buClr>
              <a:buSzPct val="105000"/>
              <a:buNone/>
              <a:defRPr/>
            </a:pPr>
            <a:r>
              <a:rPr lang="en-US" sz="2400" b="1" dirty="0" smtClean="0">
                <a:solidFill>
                  <a:schemeClr val="lt2"/>
                </a:solidFill>
                <a:latin typeface="Helvetica Neue" panose="020B0604020202020204" charset="0"/>
                <a:sym typeface="Helvetica Neue"/>
              </a:rPr>
              <a:t>Great Teachers and Leaders Center</a:t>
            </a:r>
            <a:r>
              <a:rPr lang="en-US" sz="2400" dirty="0" smtClean="0">
                <a:latin typeface="Helvetica Neue" panose="020B0604020202020204" charset="0"/>
              </a:rPr>
              <a:t>:</a:t>
            </a:r>
            <a:endParaRPr lang="en-US" sz="2400" dirty="0">
              <a:latin typeface="Helvetica Neue" panose="020B0604020202020204" charset="0"/>
            </a:endParaRPr>
          </a:p>
          <a:p>
            <a:pPr marL="0" indent="0">
              <a:spcBef>
                <a:spcPts val="600"/>
              </a:spcBef>
              <a:spcAft>
                <a:spcPts val="1800"/>
              </a:spcAft>
              <a:buClr>
                <a:srgbClr val="006B81"/>
              </a:buClr>
              <a:buSzPct val="105000"/>
              <a:buNone/>
              <a:defRPr/>
            </a:pP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goo.gl/C70Dib</a:t>
            </a:r>
            <a:r>
              <a:rPr lang="en-US" sz="2400" dirty="0" smtClean="0"/>
              <a:t>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006B81"/>
              </a:buClr>
              <a:buSzPct val="105000"/>
              <a:buNone/>
              <a:defRPr/>
            </a:pPr>
            <a:r>
              <a:rPr lang="en-US" sz="2400" b="1" dirty="0" smtClean="0">
                <a:solidFill>
                  <a:schemeClr val="lt2"/>
                </a:solidFill>
                <a:latin typeface="Helvetica Neue"/>
                <a:sym typeface="Helvetica Neue"/>
              </a:rPr>
              <a:t>National Library</a:t>
            </a:r>
            <a:r>
              <a:rPr lang="en-US" sz="2600" dirty="0" smtClean="0"/>
              <a:t>:</a:t>
            </a:r>
          </a:p>
          <a:p>
            <a:pPr marL="0" indent="0">
              <a:spcBef>
                <a:spcPts val="600"/>
              </a:spcBef>
              <a:spcAft>
                <a:spcPts val="1800"/>
              </a:spcAft>
              <a:buClr>
                <a:srgbClr val="006B81"/>
              </a:buClr>
              <a:buSzPct val="105000"/>
              <a:buNone/>
              <a:defRPr/>
            </a:pPr>
            <a:r>
              <a:rPr lang="en-US" sz="2600" dirty="0" smtClean="0">
                <a:hlinkClick r:id="rId5"/>
              </a:rPr>
              <a:t>https</a:t>
            </a:r>
            <a:r>
              <a:rPr lang="en-US" sz="2600" dirty="0">
                <a:hlinkClick r:id="rId5"/>
              </a:rPr>
              <a:t>://rtt.grads360.org</a:t>
            </a:r>
            <a:r>
              <a:rPr lang="en-US" sz="2600" dirty="0" smtClean="0">
                <a:hlinkClick r:id="rId5"/>
              </a:rPr>
              <a:t>/#</a:t>
            </a:r>
            <a:r>
              <a:rPr lang="en-US" sz="2600" dirty="0">
                <a:hlinkClick r:id="rId5"/>
              </a:rPr>
              <a:t>communities/slo/slo-library</a:t>
            </a:r>
            <a:r>
              <a:rPr lang="en-US" sz="2600" dirty="0"/>
              <a:t> </a:t>
            </a:r>
            <a:endParaRPr lang="en-US" sz="2600" dirty="0" smtClean="0"/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006B81"/>
              </a:buClr>
              <a:buSzPct val="105000"/>
              <a:buNone/>
              <a:defRPr/>
            </a:pPr>
            <a:r>
              <a:rPr lang="en-US" sz="2400" b="1" dirty="0" smtClean="0">
                <a:solidFill>
                  <a:schemeClr val="lt2"/>
                </a:solidFill>
                <a:latin typeface="Helvetica Neue"/>
                <a:sym typeface="Helvetica Neue"/>
              </a:rPr>
              <a:t>New York State</a:t>
            </a:r>
            <a:r>
              <a:rPr lang="en-US" sz="2600" dirty="0" smtClean="0"/>
              <a:t>: </a:t>
            </a:r>
          </a:p>
          <a:p>
            <a:pPr marL="0" indent="0">
              <a:spcBef>
                <a:spcPts val="600"/>
              </a:spcBef>
              <a:spcAft>
                <a:spcPts val="1800"/>
              </a:spcAft>
              <a:buClr>
                <a:srgbClr val="006B81"/>
              </a:buClr>
              <a:buSzPct val="105000"/>
              <a:buNone/>
              <a:defRPr/>
            </a:pPr>
            <a:r>
              <a:rPr lang="en-US" sz="2600" dirty="0" smtClean="0">
                <a:hlinkClick r:id="rId6"/>
              </a:rPr>
              <a:t>https://www.engageny.org/resource/slo-field-samples-year-2-implementation-2013-14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628214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Opening Remarks</a:t>
            </a: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53293" y="2225915"/>
            <a:ext cx="7327900" cy="56827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3500" indent="0">
              <a:spcAft>
                <a:spcPts val="300"/>
              </a:spcAft>
              <a:buNone/>
            </a:pPr>
            <a:r>
              <a:rPr lang="en-US" dirty="0" smtClean="0"/>
              <a:t>Emily Gribben, </a:t>
            </a:r>
            <a:br>
              <a:rPr lang="en-US" dirty="0" smtClean="0"/>
            </a:br>
            <a:r>
              <a:rPr lang="en-US" dirty="0" smtClean="0"/>
              <a:t>Educator Effectiveness Coordinator</a:t>
            </a:r>
          </a:p>
          <a:p>
            <a:pPr marL="63500" indent="0">
              <a:spcAft>
                <a:spcPts val="300"/>
              </a:spcAft>
              <a:buNone/>
            </a:pPr>
            <a:endParaRPr lang="en-US" dirty="0" smtClean="0"/>
          </a:p>
          <a:p>
            <a:r>
              <a:rPr lang="en-US" dirty="0"/>
              <a:t>Email: </a:t>
            </a:r>
            <a:r>
              <a:rPr lang="en-US" dirty="0" smtClean="0">
                <a:hlinkClick r:id="rId3"/>
              </a:rPr>
              <a:t>emily.gribben@maine.gov</a:t>
            </a:r>
            <a:r>
              <a:rPr lang="en-US" dirty="0" smtClean="0"/>
              <a:t> </a:t>
            </a:r>
          </a:p>
          <a:p>
            <a:r>
              <a:rPr lang="en-US" dirty="0" smtClean="0"/>
              <a:t>Phone: 207-624-6748</a:t>
            </a:r>
          </a:p>
          <a:p>
            <a:pPr lvl="1"/>
            <a:endParaRPr lang="en-US" sz="1200" dirty="0"/>
          </a:p>
          <a:p>
            <a:pPr lvl="1"/>
            <a:endParaRPr lang="en-US" dirty="0" smtClean="0"/>
          </a:p>
        </p:txBody>
      </p:sp>
      <p:pic>
        <p:nvPicPr>
          <p:cNvPr id="4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38035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Learning </a:t>
            </a:r>
            <a:r>
              <a:rPr lang="en-US" dirty="0" smtClean="0"/>
              <a:t>Content – Grade 3 Science</a:t>
            </a: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0" y="1649895"/>
            <a:ext cx="7480300" cy="3937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dirty="0" smtClean="0"/>
              <a:t>Minimum of two standards</a:t>
            </a:r>
          </a:p>
          <a:p>
            <a:r>
              <a:rPr lang="en-US" dirty="0" smtClean="0"/>
              <a:t>“…students scored a 4 out of 8 or below…”</a:t>
            </a:r>
          </a:p>
          <a:p>
            <a:r>
              <a:rPr lang="en-US" dirty="0" smtClean="0"/>
              <a:t>“I have found…typically struggle…area of force and motion…”</a:t>
            </a:r>
          </a:p>
          <a:p>
            <a:r>
              <a:rPr lang="en-US" dirty="0" smtClean="0"/>
              <a:t>Common theme of force </a:t>
            </a:r>
            <a:br>
              <a:rPr lang="en-US" dirty="0" smtClean="0"/>
            </a:br>
            <a:r>
              <a:rPr lang="en-US" dirty="0" smtClean="0"/>
              <a:t>and motion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84"/>
          <p:cNvSpPr/>
          <p:nvPr/>
        </p:nvSpPr>
        <p:spPr>
          <a:xfrm>
            <a:off x="5995193" y="3873500"/>
            <a:ext cx="2286000" cy="2194560"/>
          </a:xfrm>
          <a:prstGeom prst="rect">
            <a:avLst/>
          </a:prstGeom>
          <a:solidFill>
            <a:srgbClr val="47377D">
              <a:alpha val="81568"/>
            </a:srgbClr>
          </a:solidFill>
          <a:ln>
            <a:noFill/>
          </a:ln>
        </p:spPr>
        <p:txBody>
          <a:bodyPr lIns="91425" tIns="0" rIns="182880" bIns="18288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1" i="1" u="none" strike="noStrike" cap="none" dirty="0" smtClean="0">
                <a:solidFill>
                  <a:schemeClr val="bg1"/>
                </a:solidFill>
                <a:latin typeface="Garamond" panose="02020404030301010803" pitchFamily="18" charset="0"/>
                <a:sym typeface="Arial"/>
              </a:rPr>
              <a:t>4</a:t>
            </a:r>
            <a:endParaRPr lang="en-US" sz="6000" b="1" i="1" u="none" strike="noStrike" cap="none" dirty="0">
              <a:solidFill>
                <a:schemeClr val="bg1"/>
              </a:solidFill>
              <a:latin typeface="Garamond" panose="02020404030301010803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15802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Assessments – Grade 3 Science</a:t>
            </a: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0" y="1676399"/>
            <a:ext cx="7480300" cy="2262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dirty="0"/>
              <a:t>Identifies baseline and summative </a:t>
            </a:r>
            <a:r>
              <a:rPr lang="en-US" dirty="0" smtClean="0"/>
              <a:t>assessment (same assessment)</a:t>
            </a:r>
            <a:endParaRPr lang="en-US" dirty="0"/>
          </a:p>
          <a:p>
            <a:r>
              <a:rPr lang="en-US" dirty="0" smtClean="0"/>
              <a:t>Most items align</a:t>
            </a:r>
            <a:endParaRPr lang="en-US" dirty="0"/>
          </a:p>
          <a:p>
            <a:r>
              <a:rPr lang="en-US" dirty="0" smtClean="0"/>
              <a:t>Blend of item types</a:t>
            </a:r>
          </a:p>
          <a:p>
            <a:endParaRPr lang="en-US" dirty="0" smtClean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84"/>
          <p:cNvSpPr/>
          <p:nvPr/>
        </p:nvSpPr>
        <p:spPr>
          <a:xfrm>
            <a:off x="5995193" y="3873500"/>
            <a:ext cx="2286000" cy="2194560"/>
          </a:xfrm>
          <a:prstGeom prst="rect">
            <a:avLst/>
          </a:prstGeom>
          <a:solidFill>
            <a:srgbClr val="47377D">
              <a:alpha val="81568"/>
            </a:srgbClr>
          </a:solidFill>
          <a:ln>
            <a:noFill/>
          </a:ln>
        </p:spPr>
        <p:txBody>
          <a:bodyPr lIns="91425" tIns="0" rIns="182880" bIns="18288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1" i="1" u="none" strike="noStrike" cap="none" dirty="0" smtClean="0">
                <a:solidFill>
                  <a:schemeClr val="bg1"/>
                </a:solidFill>
                <a:latin typeface="Garamond" panose="02020404030301010803" pitchFamily="18" charset="0"/>
                <a:sym typeface="Arial"/>
              </a:rPr>
              <a:t>1</a:t>
            </a:r>
            <a:endParaRPr lang="en-US" sz="6000" b="1" i="1" u="none" strike="noStrike" cap="none" dirty="0">
              <a:solidFill>
                <a:schemeClr val="bg1"/>
              </a:solidFill>
              <a:latin typeface="Garamond" panose="02020404030301010803" pitchFamily="18" charset="0"/>
              <a:sym typeface="Arial"/>
            </a:endParaRPr>
          </a:p>
        </p:txBody>
      </p:sp>
      <p:sp>
        <p:nvSpPr>
          <p:cNvPr id="6" name="Shape 84"/>
          <p:cNvSpPr txBox="1">
            <a:spLocks/>
          </p:cNvSpPr>
          <p:nvPr/>
        </p:nvSpPr>
        <p:spPr>
          <a:xfrm>
            <a:off x="914400" y="3987800"/>
            <a:ext cx="4864100" cy="162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207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594599"/>
              </a:buClr>
              <a:buFont typeface="Arial"/>
              <a:buChar char="●"/>
              <a:defRPr sz="2800" b="0" i="0" u="none" strike="noStrike" cap="none" baseline="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636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Font typeface="Wingdings"/>
              <a:buChar char="§"/>
              <a:defRPr sz="24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At least four higher-order </a:t>
            </a:r>
            <a:br>
              <a:rPr lang="en-US" dirty="0" smtClean="0"/>
            </a:br>
            <a:r>
              <a:rPr lang="en-US" dirty="0" smtClean="0"/>
              <a:t>multiple-choice items</a:t>
            </a:r>
          </a:p>
          <a:p>
            <a:r>
              <a:rPr lang="en-US" dirty="0" smtClean="0"/>
              <a:t>Measures each standard multiple times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855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Student Population – Grade 3 Science</a:t>
            </a: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399" y="1676400"/>
            <a:ext cx="7875587" cy="203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400"/>
              </a:spcAft>
            </a:pPr>
            <a:r>
              <a:rPr lang="en-US" dirty="0" smtClean="0"/>
              <a:t>Student names are given, showing a need (all are below standard)</a:t>
            </a:r>
          </a:p>
          <a:p>
            <a:pPr>
              <a:spcAft>
                <a:spcPts val="400"/>
              </a:spcAft>
            </a:pPr>
            <a:r>
              <a:rPr lang="en-US" dirty="0" smtClean="0"/>
              <a:t>Teacher states “…students typically struggle…these two standards…”</a:t>
            </a:r>
            <a:endParaRPr lang="en-US"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84"/>
          <p:cNvSpPr/>
          <p:nvPr/>
        </p:nvSpPr>
        <p:spPr>
          <a:xfrm>
            <a:off x="5995193" y="3873500"/>
            <a:ext cx="2286000" cy="2194560"/>
          </a:xfrm>
          <a:prstGeom prst="rect">
            <a:avLst/>
          </a:prstGeom>
          <a:solidFill>
            <a:srgbClr val="47377D">
              <a:alpha val="81568"/>
            </a:srgbClr>
          </a:solidFill>
          <a:ln>
            <a:noFill/>
          </a:ln>
        </p:spPr>
        <p:txBody>
          <a:bodyPr lIns="91425" tIns="0" rIns="182880" bIns="18288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1" i="1" u="none" strike="noStrike" cap="none" dirty="0" smtClean="0">
                <a:solidFill>
                  <a:schemeClr val="bg1"/>
                </a:solidFill>
                <a:latin typeface="Garamond" panose="02020404030301010803" pitchFamily="18" charset="0"/>
                <a:sym typeface="Arial"/>
              </a:rPr>
              <a:t>2</a:t>
            </a:r>
            <a:endParaRPr lang="en-US" sz="6000" b="1" i="1" u="none" strike="noStrike" cap="none" dirty="0">
              <a:solidFill>
                <a:schemeClr val="bg1"/>
              </a:solidFill>
              <a:latin typeface="Garamond" panose="02020404030301010803" pitchFamily="18" charset="0"/>
              <a:sym typeface="Arial"/>
            </a:endParaRPr>
          </a:p>
        </p:txBody>
      </p:sp>
      <p:sp>
        <p:nvSpPr>
          <p:cNvPr id="6" name="Shape 84"/>
          <p:cNvSpPr txBox="1">
            <a:spLocks/>
          </p:cNvSpPr>
          <p:nvPr/>
        </p:nvSpPr>
        <p:spPr>
          <a:xfrm>
            <a:off x="914400" y="3708400"/>
            <a:ext cx="5080793" cy="273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207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594599"/>
              </a:buClr>
              <a:buFont typeface="Arial"/>
              <a:buChar char="●"/>
              <a:defRPr sz="2800" b="0" i="0" u="none" strike="noStrike" cap="none" baseline="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636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Font typeface="Wingdings"/>
              <a:buChar char="§"/>
              <a:defRPr sz="24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400"/>
              </a:spcAft>
            </a:pPr>
            <a:r>
              <a:rPr lang="en-US" dirty="0" smtClean="0"/>
              <a:t>Need for the standards is highlighted, but not specifics or 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75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sz="2900" dirty="0"/>
              <a:t>Instructional Strategies – Grade 3 Science</a:t>
            </a:r>
            <a:endParaRPr sz="2900"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0" y="1271587"/>
            <a:ext cx="7480300" cy="276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3 strategies are identified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Accountable talk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Discovery/Inquiry-based learning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Direct instruction</a:t>
            </a:r>
            <a:endParaRPr lang="en-US" sz="2200" dirty="0"/>
          </a:p>
          <a:p>
            <a:pPr>
              <a:spcAft>
                <a:spcPts val="600"/>
              </a:spcAft>
            </a:pPr>
            <a:r>
              <a:rPr lang="en-US" sz="2600" dirty="0" smtClean="0"/>
              <a:t>Narrative fields generally expound on the strategy</a:t>
            </a:r>
            <a:endParaRPr lang="en-US"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84"/>
          <p:cNvSpPr/>
          <p:nvPr/>
        </p:nvSpPr>
        <p:spPr>
          <a:xfrm>
            <a:off x="5995193" y="3873500"/>
            <a:ext cx="2286000" cy="2194560"/>
          </a:xfrm>
          <a:prstGeom prst="rect">
            <a:avLst/>
          </a:prstGeom>
          <a:solidFill>
            <a:srgbClr val="47377D">
              <a:alpha val="81568"/>
            </a:srgbClr>
          </a:solidFill>
          <a:ln>
            <a:noFill/>
          </a:ln>
        </p:spPr>
        <p:txBody>
          <a:bodyPr lIns="91425" tIns="0" rIns="182880" bIns="18288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1" i="1" u="none" strike="noStrike" cap="none" dirty="0" smtClean="0">
                <a:solidFill>
                  <a:schemeClr val="bg1"/>
                </a:solidFill>
                <a:latin typeface="Garamond" panose="02020404030301010803" pitchFamily="18" charset="0"/>
                <a:sym typeface="Arial"/>
              </a:rPr>
              <a:t>1</a:t>
            </a:r>
            <a:endParaRPr lang="en-US" sz="6000" b="1" i="1" u="none" strike="noStrike" cap="none" dirty="0">
              <a:solidFill>
                <a:schemeClr val="bg1"/>
              </a:solidFill>
              <a:latin typeface="Garamond" panose="02020404030301010803" pitchFamily="18" charset="0"/>
              <a:sym typeface="Arial"/>
            </a:endParaRPr>
          </a:p>
        </p:txBody>
      </p:sp>
      <p:sp>
        <p:nvSpPr>
          <p:cNvPr id="6" name="Shape 84"/>
          <p:cNvSpPr txBox="1">
            <a:spLocks/>
          </p:cNvSpPr>
          <p:nvPr/>
        </p:nvSpPr>
        <p:spPr>
          <a:xfrm>
            <a:off x="914400" y="3898900"/>
            <a:ext cx="4800600" cy="278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207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594599"/>
              </a:buClr>
              <a:buFont typeface="Arial"/>
              <a:buChar char="●"/>
              <a:defRPr sz="2800" b="0" i="0" u="none" strike="noStrike" cap="none" baseline="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636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Font typeface="Wingdings"/>
              <a:buChar char="§"/>
              <a:defRPr sz="24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600" dirty="0" smtClean="0"/>
              <a:t>Missing evidence of effectiveness</a:t>
            </a:r>
            <a:endParaRPr lang="en-US" sz="2600" dirty="0"/>
          </a:p>
          <a:p>
            <a:pPr>
              <a:spcAft>
                <a:spcPts val="600"/>
              </a:spcAft>
            </a:pPr>
            <a:r>
              <a:rPr lang="en-US" sz="2600" dirty="0" smtClean="0"/>
              <a:t>Includes a plan for differentiation and describes modeling</a:t>
            </a:r>
            <a:endParaRPr lang="en-US" sz="2200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8987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sz="3000" dirty="0"/>
              <a:t>Interval of Instruction – Grade 3 Science</a:t>
            </a:r>
            <a:endParaRPr sz="3000"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0" y="1676399"/>
            <a:ext cx="7480300" cy="2262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dirty="0"/>
              <a:t>Selects a start and stop date</a:t>
            </a:r>
          </a:p>
          <a:p>
            <a:r>
              <a:rPr lang="en-US" dirty="0"/>
              <a:t>Quantifies instructional time</a:t>
            </a:r>
          </a:p>
          <a:p>
            <a:r>
              <a:rPr lang="en-US" dirty="0" smtClean="0"/>
              <a:t>Depth and complexity is allowed for given the total instructional time</a:t>
            </a:r>
            <a:endParaRPr lang="en-US"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84"/>
          <p:cNvSpPr/>
          <p:nvPr/>
        </p:nvSpPr>
        <p:spPr>
          <a:xfrm>
            <a:off x="5995193" y="3873500"/>
            <a:ext cx="2286000" cy="2194560"/>
          </a:xfrm>
          <a:prstGeom prst="rect">
            <a:avLst/>
          </a:prstGeom>
          <a:solidFill>
            <a:srgbClr val="47377D">
              <a:alpha val="81568"/>
            </a:srgbClr>
          </a:solidFill>
          <a:ln>
            <a:noFill/>
          </a:ln>
        </p:spPr>
        <p:txBody>
          <a:bodyPr lIns="91425" tIns="0" rIns="182880" bIns="18288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1" i="1" dirty="0">
                <a:solidFill>
                  <a:schemeClr val="bg1"/>
                </a:solidFill>
                <a:latin typeface="Garamond" panose="02020404030301010803" pitchFamily="18" charset="0"/>
              </a:rPr>
              <a:t>3</a:t>
            </a:r>
            <a:endParaRPr lang="en-US" sz="6000" b="1" i="1" u="none" strike="noStrike" cap="none" dirty="0">
              <a:solidFill>
                <a:schemeClr val="bg1"/>
              </a:solidFill>
              <a:latin typeface="Garamond" panose="02020404030301010803" pitchFamily="18" charset="0"/>
              <a:sym typeface="Arial"/>
            </a:endParaRPr>
          </a:p>
        </p:txBody>
      </p:sp>
      <p:sp>
        <p:nvSpPr>
          <p:cNvPr id="6" name="Shape 84"/>
          <p:cNvSpPr txBox="1">
            <a:spLocks/>
          </p:cNvSpPr>
          <p:nvPr/>
        </p:nvSpPr>
        <p:spPr>
          <a:xfrm>
            <a:off x="914400" y="3987800"/>
            <a:ext cx="4826000" cy="162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207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594599"/>
              </a:buClr>
              <a:buFont typeface="Arial"/>
              <a:buChar char="●"/>
              <a:defRPr sz="2800" b="0" i="0" u="none" strike="noStrike" cap="none" baseline="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636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Font typeface="Wingdings"/>
              <a:buChar char="§"/>
              <a:defRPr sz="24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Could be </a:t>
            </a:r>
            <a:r>
              <a:rPr lang="en-US" dirty="0" smtClean="0"/>
              <a:t>improved with </a:t>
            </a:r>
            <a:r>
              <a:rPr lang="en-US" dirty="0"/>
              <a:t>a learning </a:t>
            </a:r>
            <a:r>
              <a:rPr lang="en-US" dirty="0" smtClean="0"/>
              <a:t>progression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9720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sz="2859" dirty="0"/>
              <a:t>Student Growth Targets – Grade 3 Science</a:t>
            </a:r>
            <a:endParaRPr sz="2859"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7480300" cy="184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dirty="0"/>
              <a:t>Baseline data and growth targets show the targets are </a:t>
            </a:r>
            <a:r>
              <a:rPr lang="en-US" dirty="0" smtClean="0"/>
              <a:t>highly </a:t>
            </a:r>
            <a:r>
              <a:rPr lang="en-US" dirty="0"/>
              <a:t>rigorous</a:t>
            </a:r>
          </a:p>
          <a:p>
            <a:r>
              <a:rPr lang="en-US" dirty="0" smtClean="0"/>
              <a:t>It would be next to impossible to reach any higher for this area of need</a:t>
            </a:r>
            <a:endParaRPr lang="en-US"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84"/>
          <p:cNvSpPr/>
          <p:nvPr/>
        </p:nvSpPr>
        <p:spPr>
          <a:xfrm>
            <a:off x="5995193" y="3873500"/>
            <a:ext cx="2286000" cy="2194560"/>
          </a:xfrm>
          <a:prstGeom prst="rect">
            <a:avLst/>
          </a:prstGeom>
          <a:solidFill>
            <a:srgbClr val="47377D">
              <a:alpha val="81568"/>
            </a:srgbClr>
          </a:solidFill>
          <a:ln>
            <a:noFill/>
          </a:ln>
        </p:spPr>
        <p:txBody>
          <a:bodyPr lIns="91425" tIns="0" rIns="182880" bIns="18288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1" i="1" dirty="0">
                <a:solidFill>
                  <a:schemeClr val="bg1"/>
                </a:solidFill>
                <a:latin typeface="Garamond" panose="02020404030301010803" pitchFamily="18" charset="0"/>
              </a:rPr>
              <a:t>3</a:t>
            </a:r>
            <a:endParaRPr lang="en-US" sz="6000" b="1" i="1" u="none" strike="noStrike" cap="none" dirty="0">
              <a:solidFill>
                <a:schemeClr val="bg1"/>
              </a:solidFill>
              <a:latin typeface="Garamond" panose="02020404030301010803" pitchFamily="18" charset="0"/>
              <a:sym typeface="Arial"/>
            </a:endParaRPr>
          </a:p>
        </p:txBody>
      </p:sp>
      <p:sp>
        <p:nvSpPr>
          <p:cNvPr id="6" name="Shape 84"/>
          <p:cNvSpPr txBox="1">
            <a:spLocks/>
          </p:cNvSpPr>
          <p:nvPr/>
        </p:nvSpPr>
        <p:spPr>
          <a:xfrm>
            <a:off x="914400" y="3987800"/>
            <a:ext cx="5435600" cy="162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207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594599"/>
              </a:buClr>
              <a:buFont typeface="Arial"/>
              <a:buChar char="●"/>
              <a:defRPr sz="2800" b="0" i="0" u="none" strike="noStrike" cap="none" baseline="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636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Font typeface="Wingdings"/>
              <a:buChar char="§"/>
              <a:defRPr sz="24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68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7763"/>
              </a:buClr>
              <a:buFont typeface="Arial"/>
              <a:buChar char="●"/>
              <a:defRPr sz="16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956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Reflecting on SLO Quality</a:t>
            </a: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6553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7850" lvl="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can you introduce and use a quality rating rubric to improve practice</a:t>
            </a:r>
            <a:r>
              <a:rPr lang="en-US" dirty="0" smtClean="0"/>
              <a:t>?</a:t>
            </a:r>
          </a:p>
          <a:p>
            <a:pPr marL="577850" lvl="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/>
              <a:t>How do you think a quality rubric will help your teachers and principals?</a:t>
            </a:r>
            <a:endParaRPr lang="en-US"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104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000" y="4829175"/>
            <a:ext cx="4191001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643689" y="2177716"/>
            <a:ext cx="785662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/>
            <a:r>
              <a:rPr lang="en-US" sz="4000" b="1" dirty="0" smtClean="0">
                <a:solidFill>
                  <a:srgbClr val="6034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Navigating an SLO Process</a:t>
            </a:r>
            <a:endParaRPr lang="en-US" sz="4000" b="1" dirty="0">
              <a:solidFill>
                <a:srgbClr val="6034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004843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1072" y="3928863"/>
            <a:ext cx="2011680" cy="174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Key Actions</a:t>
            </a: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0" y="1485900"/>
            <a:ext cx="6553200" cy="430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7850" lvl="0" indent="-514350">
              <a:buFont typeface="+mj-lt"/>
              <a:buAutoNum type="arabicPeriod"/>
            </a:pPr>
            <a:r>
              <a:rPr lang="en-US" dirty="0"/>
              <a:t>Review the key teacher actions involved in the SLO process.</a:t>
            </a:r>
          </a:p>
          <a:p>
            <a:pPr marL="577850" lvl="0" indent="-514350">
              <a:buFont typeface="+mj-lt"/>
              <a:buAutoNum type="arabicPeriod"/>
            </a:pPr>
            <a:r>
              <a:rPr lang="en-US" dirty="0"/>
              <a:t>Sequence them as you see best</a:t>
            </a:r>
            <a:r>
              <a:rPr lang="en-US" dirty="0" smtClean="0"/>
              <a:t>.</a:t>
            </a:r>
            <a:endParaRPr lang="en-US" dirty="0"/>
          </a:p>
          <a:p>
            <a:pPr marL="577850" lvl="0" indent="-514350">
              <a:buFont typeface="+mj-lt"/>
              <a:buAutoNum type="arabicPeriod"/>
            </a:pPr>
            <a:r>
              <a:rPr lang="en-US" dirty="0"/>
              <a:t>Review the work of colleagues.</a:t>
            </a:r>
          </a:p>
          <a:p>
            <a:pPr marL="577850" lvl="0" indent="-514350">
              <a:spcBef>
                <a:spcPts val="0"/>
              </a:spcBef>
              <a:buFont typeface="+mj-lt"/>
              <a:buAutoNum type="arabicPeriod"/>
            </a:pPr>
            <a:endParaRPr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0036" y="3927501"/>
            <a:ext cx="2011680" cy="177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35876" y="4526418"/>
            <a:ext cx="2011680" cy="173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53396" y="4539118"/>
            <a:ext cx="2011680" cy="171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22139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Sample Display of Key Actions</a:t>
            </a:r>
            <a:endParaRPr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628" y="1295400"/>
            <a:ext cx="7040880" cy="47962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160443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Chapter 180: PEPG Systems</a:t>
            </a:r>
            <a:endParaRPr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9347"/>
          <a:stretch/>
        </p:blipFill>
        <p:spPr>
          <a:xfrm>
            <a:off x="114305" y="1737056"/>
            <a:ext cx="8868773" cy="3982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5508" b="91983"/>
          <a:stretch/>
        </p:blipFill>
        <p:spPr>
          <a:xfrm>
            <a:off x="5870603" y="1540197"/>
            <a:ext cx="2160521" cy="39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822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Sample Display of Key Actions</a:t>
            </a:r>
            <a:endParaRPr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762" y="1195388"/>
            <a:ext cx="5212080" cy="511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08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Content Placeholder 1"/>
          <p:cNvSpPr>
            <a:spLocks noGrp="1"/>
          </p:cNvSpPr>
          <p:nvPr>
            <p:ph sz="half" idx="1"/>
          </p:nvPr>
        </p:nvSpPr>
        <p:spPr bwMode="auto">
          <a:xfrm>
            <a:off x="434975" y="1813823"/>
            <a:ext cx="1801813" cy="5683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Arial" charset="0"/>
              <a:buNone/>
            </a:pPr>
            <a:r>
              <a:rPr lang="en-US" dirty="0" smtClean="0"/>
              <a:t>Cover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8300" y="125965"/>
            <a:ext cx="7323137" cy="8699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Sample SLO Model</a:t>
            </a:r>
            <a:endParaRPr lang="en-US" dirty="0"/>
          </a:p>
        </p:txBody>
      </p:sp>
      <p:sp>
        <p:nvSpPr>
          <p:cNvPr id="76803" name="Content Placeholder 1"/>
          <p:cNvSpPr txBox="1">
            <a:spLocks/>
          </p:cNvSpPr>
          <p:nvPr/>
        </p:nvSpPr>
        <p:spPr bwMode="auto">
          <a:xfrm>
            <a:off x="2544072" y="1818585"/>
            <a:ext cx="180181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solidFill>
                  <a:srgbClr val="4C4C4C"/>
                </a:solidFill>
                <a:latin typeface="+mn-lt"/>
              </a:rPr>
              <a:t>Content</a:t>
            </a:r>
          </a:p>
        </p:txBody>
      </p:sp>
      <p:sp>
        <p:nvSpPr>
          <p:cNvPr id="76804" name="Content Placeholder 1"/>
          <p:cNvSpPr txBox="1">
            <a:spLocks/>
          </p:cNvSpPr>
          <p:nvPr/>
        </p:nvSpPr>
        <p:spPr bwMode="auto">
          <a:xfrm>
            <a:off x="4671388" y="1818585"/>
            <a:ext cx="180181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solidFill>
                  <a:srgbClr val="4C4C4C"/>
                </a:solidFill>
                <a:latin typeface="+mn-lt"/>
              </a:rPr>
              <a:t>Process</a:t>
            </a:r>
          </a:p>
        </p:txBody>
      </p:sp>
      <p:sp>
        <p:nvSpPr>
          <p:cNvPr id="76805" name="Content Placeholder 1"/>
          <p:cNvSpPr txBox="1">
            <a:spLocks/>
          </p:cNvSpPr>
          <p:nvPr/>
        </p:nvSpPr>
        <p:spPr bwMode="auto">
          <a:xfrm>
            <a:off x="6736037" y="1818585"/>
            <a:ext cx="180181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solidFill>
                  <a:srgbClr val="4C4C4C"/>
                </a:solidFill>
                <a:latin typeface="+mn-lt"/>
              </a:rPr>
              <a:t>Support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75" y="2526610"/>
            <a:ext cx="1897790" cy="2473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284" y="2473928"/>
            <a:ext cx="1955316" cy="2578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531" y="2477709"/>
            <a:ext cx="2003319" cy="2575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9354" y="2487180"/>
            <a:ext cx="1964557" cy="256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9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1072" y="3928863"/>
            <a:ext cx="2011680" cy="174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Key Actions</a:t>
            </a: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0" y="1485900"/>
            <a:ext cx="7531100" cy="430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7850" lvl="0" indent="-514350">
              <a:buFont typeface="+mj-lt"/>
              <a:buAutoNum type="arabicPeriod" startAt="4"/>
            </a:pPr>
            <a:r>
              <a:rPr lang="en-US" sz="2500" dirty="0"/>
              <a:t>Think on your district’s expectations for teacher practice </a:t>
            </a:r>
            <a:r>
              <a:rPr lang="en-US" sz="2500" dirty="0" smtClean="0"/>
              <a:t>(NBPTS, Danielson</a:t>
            </a:r>
            <a:r>
              <a:rPr lang="en-US" sz="2500" dirty="0"/>
              <a:t>, Marzano, </a:t>
            </a:r>
            <a:r>
              <a:rPr lang="en-US" sz="2500" dirty="0" smtClean="0"/>
              <a:t>etc.).</a:t>
            </a:r>
            <a:endParaRPr lang="en-US" sz="2500" dirty="0"/>
          </a:p>
          <a:p>
            <a:pPr marL="577850" lvl="0" indent="-514350">
              <a:buFont typeface="+mj-lt"/>
              <a:buAutoNum type="arabicPeriod" startAt="4"/>
            </a:pPr>
            <a:r>
              <a:rPr lang="en-US" sz="2500" dirty="0"/>
              <a:t>Find cards that name an existing expectation, discuss how the expectation is met, then turn it over face down</a:t>
            </a:r>
            <a:r>
              <a:rPr lang="en-US" sz="2500" dirty="0" smtClean="0"/>
              <a:t>.</a:t>
            </a:r>
            <a:endParaRPr lang="en-US" sz="2500"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0036" y="3927501"/>
            <a:ext cx="2011680" cy="177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35876" y="4526418"/>
            <a:ext cx="2011680" cy="173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53396" y="4539118"/>
            <a:ext cx="2011680" cy="171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69490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Reflecting on </a:t>
            </a:r>
            <a:r>
              <a:rPr lang="en-US" dirty="0" smtClean="0"/>
              <a:t>the SLO Process</a:t>
            </a: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053547" y="1964635"/>
            <a:ext cx="6553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7850" lvl="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What are the top three </a:t>
            </a:r>
            <a:r>
              <a:rPr lang="en-US" dirty="0" smtClean="0"/>
              <a:t>areas of SLO implementation where </a:t>
            </a:r>
            <a:r>
              <a:rPr lang="en-US" dirty="0"/>
              <a:t>teachers and principals will need </a:t>
            </a:r>
            <a:r>
              <a:rPr lang="en-US" dirty="0" smtClean="0"/>
              <a:t>support?</a:t>
            </a:r>
            <a:endParaRPr lang="en-US" dirty="0"/>
          </a:p>
          <a:p>
            <a:pPr marL="577850" lvl="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What specific support will you provide to teachers and principals in these areas</a:t>
            </a:r>
            <a:r>
              <a:rPr lang="en-US" dirty="0" smtClean="0"/>
              <a:t>?</a:t>
            </a:r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69544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000" y="4829175"/>
            <a:ext cx="4191001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643689" y="2177716"/>
            <a:ext cx="785662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/>
            <a:r>
              <a:rPr lang="en-US" sz="4000" b="1" dirty="0">
                <a:solidFill>
                  <a:srgbClr val="6034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Deciding on Learning Content</a:t>
            </a:r>
          </a:p>
        </p:txBody>
      </p:sp>
    </p:spTree>
    <p:extLst>
      <p:ext uri="{BB962C8B-B14F-4D97-AF65-F5344CB8AC3E}">
        <p14:creationId xmlns:p14="http://schemas.microsoft.com/office/powerpoint/2010/main" val="30392423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1756285" y="628781"/>
            <a:ext cx="5577840" cy="5577840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t"/>
          <a:lstStyle/>
          <a:p>
            <a:pPr algn="ctr">
              <a:spcBef>
                <a:spcPts val="600"/>
              </a:spcBef>
            </a:pPr>
            <a:r>
              <a:rPr lang="en-US" sz="2500" b="1" dirty="0" smtClean="0"/>
              <a:t>NBPTS Indicators*</a:t>
            </a:r>
            <a:endParaRPr lang="en-US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18513" y="5455430"/>
            <a:ext cx="2310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*or other teaching expectations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27316" y="2183261"/>
            <a:ext cx="4322619" cy="40233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2500" b="1" dirty="0" smtClean="0"/>
              <a:t>SLOs:</a:t>
            </a:r>
            <a:br>
              <a:rPr lang="en-US" sz="2500" b="1" dirty="0" smtClean="0"/>
            </a:br>
            <a:r>
              <a:rPr lang="en-US" sz="2500" b="1" dirty="0" smtClean="0"/>
              <a:t> Learning Content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Knowledge of how students learn and develop (1.2)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Knowledge of subject domain content and linkages (2.1)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0320417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>
                <a:cs typeface="Lao UI" pitchFamily="34" charset="0"/>
              </a:rPr>
              <a:t>Sample Selections of Standards</a:t>
            </a:r>
            <a:endParaRPr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1001633" y="1692175"/>
            <a:ext cx="7276093" cy="4375141"/>
            <a:chOff x="1001633" y="1819175"/>
            <a:chExt cx="7276093" cy="4375141"/>
          </a:xfrm>
        </p:grpSpPr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001633" y="1819175"/>
              <a:ext cx="5455944" cy="4375141"/>
            </a:xfrm>
            <a:prstGeom prst="rect">
              <a:avLst/>
            </a:prstGeom>
            <a:solidFill>
              <a:srgbClr val="FFFF99"/>
            </a:solidFill>
            <a:ln w="38100" cmpd="thickThin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Course: Grade K Physical Education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Source: 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Grade-Level Outcomes for K-12 Physical Education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from Society of Health And Physical Educators (SHAPE) America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685800" marR="0" lvl="0" indent="-68580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S1.E1.K	Performs </a:t>
              </a:r>
              <a:r>
                <a:rPr kumimoji="0" lang="en-U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locomotor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skills (hopping, galloping, running, sliding, skipping) while maintaining balance.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S1.E3.K	Performs jumping and landing actions with balance.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S1.E5.K	Performs </a:t>
              </a:r>
              <a:r>
                <a:rPr kumimoji="0" lang="en-U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locomotor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skills in response to teacher-led creative dance.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S1.E7.Ka	Maintains momentary stillness on different bases of support.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S1.E7.Kb	Forms wide, narrow, curled and twisted body shapes.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S1.E9.K	Rolls sideways in a narrow body shape.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S1.E10.K	Contrasts the actions of curling and stretching.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S1.E13.K	Throws underhand with opposite foot forward.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S1.E16.Ka	Drops a ball and catches it before it bounces twice.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S1.E16.Kb	Catches a large ball tossed by a skilled thrower.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S1.E17.K	Dribbles a ball with one hand, attempting the second contact.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S1.E18.K	Taps a ball using the inside of the foot, sending it forward.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685800" marR="0" lvl="0" indent="-68580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S1.E21.K	Kicks a stationary ball from a stationary position, demonstrating 2 of the 5 elements of a mature kicking pattern.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S1.E22.K	Volleys a lightweight object (balloon), sending it upward.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S1.E24.K	Strikes a lightweight object with a paddle or short-handled </a:t>
              </a:r>
              <a:r>
                <a:rPr kumimoji="0" lang="en-U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329907" y="2080022"/>
              <a:ext cx="5683026" cy="3955415"/>
            </a:xfrm>
            <a:prstGeom prst="rect">
              <a:avLst/>
            </a:prstGeom>
            <a:solidFill>
              <a:srgbClr val="FF7C80"/>
            </a:solidFill>
            <a:ln w="38100" cmpd="thickThin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Course: Visual Arts I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Source: 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National Core Arts Standards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and </a:t>
              </a: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Common Core State Standards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914400" marR="0" lvl="0" indent="-91440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VA:Cr2.1.Ia  	Engage in making a work of art or design without having a preconceived </a:t>
              </a:r>
              <a:b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plan.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VA:Pr5.1.Ia  	Analyze and evaluate the reasons and ways an exhibition is presented.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914400" marR="0" lvl="0" indent="-91440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VA:Re.7.1.Ia  	Hypothesize ways in which art influences perception and understanding of human experiences.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914400" marR="0" lvl="0" indent="-91440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VA:Re8.1.Ia  	Interpret an artwork or collection of works, supported by relevant and sufficient evidence found in the work and its various contexts.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914400" marR="0" lvl="0" indent="-91440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VA:Re9.1.Ia  	Establish relevant criteria in order to evaluate a work of art or collection of </a:t>
              </a:r>
              <a:b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works.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914400" marR="0" lvl="0" indent="-91440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VA:Cn10.1.Ia  	Document the process of developing ideas from early stages to fully elaborated ideas.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914400" marR="0" lvl="0" indent="-91440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VA:Cn11.1.Ia  	Describe how knowledge of culture, traditions, and history may influence personal responses to art.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914400" marR="0" lvl="0" indent="-91440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914400" marR="0" lvl="0" indent="-91440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WHST.9-10.4 	Produce clear and coherent writing in which the development, </a:t>
              </a:r>
              <a:b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1662125" y="2406316"/>
              <a:ext cx="5679082" cy="3330341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mpd="thickThin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 pitchFamily="18" charset="0"/>
                  <a:ea typeface="Calibri" panose="020F0502020204030204" pitchFamily="34" charset="0"/>
                  <a:cs typeface="Segoe UI" panose="020B0502040204020203" pitchFamily="34" charset="0"/>
                </a:rPr>
                <a:t>Course: Grade 7 English Language Arts (ELA)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 pitchFamily="18" charset="0"/>
                  <a:ea typeface="Calibri" panose="020F0502020204030204" pitchFamily="34" charset="0"/>
                  <a:cs typeface="Segoe UI" panose="020B0502040204020203" pitchFamily="34" charset="0"/>
                </a:rPr>
                <a:t> 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 pitchFamily="18" charset="0"/>
                  <a:ea typeface="Calibri" panose="020F0502020204030204" pitchFamily="34" charset="0"/>
                  <a:cs typeface="Segoe UI" panose="020B0502040204020203" pitchFamily="34" charset="0"/>
                </a:rPr>
                <a:t>Source: </a:t>
              </a:r>
              <a:r>
                <a:rPr kumimoji="0" lang="en-US" sz="1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 pitchFamily="18" charset="0"/>
                  <a:ea typeface="Calibri" panose="020F0502020204030204" pitchFamily="34" charset="0"/>
                  <a:cs typeface="Segoe UI" panose="020B0502040204020203" pitchFamily="34" charset="0"/>
                </a:rPr>
                <a:t>Common Core State Standards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 pitchFamily="18" charset="0"/>
                  <a:ea typeface="Calibri" panose="020F0502020204030204" pitchFamily="34" charset="0"/>
                  <a:cs typeface="Segoe UI" panose="020B0502040204020203" pitchFamily="34" charset="0"/>
                </a:rPr>
                <a:t> 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 pitchFamily="18" charset="0"/>
                  <a:ea typeface="Calibri" panose="020F0502020204030204" pitchFamily="34" charset="0"/>
                  <a:cs typeface="Segoe UI" panose="020B0502040204020203" pitchFamily="34" charset="0"/>
                </a:rPr>
                <a:t>W.7.1 - Write arguments to support claims with clear reasons and relevant evidence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 pitchFamily="18" charset="0"/>
                  <a:ea typeface="Calibri" panose="020F0502020204030204" pitchFamily="34" charset="0"/>
                  <a:cs typeface="Segoe UI" panose="020B0502040204020203" pitchFamily="34" charset="0"/>
                </a:rPr>
                <a:t>W.7.1.a - Introduce claim(s), acknowledge alternate or opposing claims, and organize the reasons and evidence logically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 pitchFamily="18" charset="0"/>
                  <a:ea typeface="Calibri" panose="020F0502020204030204" pitchFamily="34" charset="0"/>
                  <a:cs typeface="Segoe UI" panose="020B0502040204020203" pitchFamily="34" charset="0"/>
                </a:rPr>
                <a:t>W.7.1.b - Support claim(s) with logical reasoning and relevant evidence, using accurate, credible sources, and demonstrating an understanding of the topic or text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 pitchFamily="18" charset="0"/>
                  <a:ea typeface="Calibri" panose="020F0502020204030204" pitchFamily="34" charset="0"/>
                  <a:cs typeface="Segoe UI" panose="020B0502040204020203" pitchFamily="34" charset="0"/>
                </a:rPr>
                <a:t>W.7.1.c - Use words, phrases, and clauses to create cohesion and clarify the relationship among claim(s), reasons, and evidence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 pitchFamily="18" charset="0"/>
                  <a:ea typeface="Calibri" panose="020F0502020204030204" pitchFamily="34" charset="0"/>
                  <a:cs typeface="Segoe UI" panose="020B0502040204020203" pitchFamily="34" charset="0"/>
                </a:rPr>
                <a:t>W.7.1.d - Establish and maintain a formal style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 pitchFamily="18" charset="0"/>
                  <a:ea typeface="Calibri" panose="020F0502020204030204" pitchFamily="34" charset="0"/>
                  <a:cs typeface="Segoe UI" panose="020B0502040204020203" pitchFamily="34" charset="0"/>
                </a:rPr>
                <a:t>W.7.1.e - Provide a concluding statement or section that follows from and supports the argument presented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 pitchFamily="18" charset="0"/>
                  <a:ea typeface="Calibri" panose="020F0502020204030204" pitchFamily="34" charset="0"/>
                  <a:cs typeface="Segoe UI" panose="020B0502040204020203" pitchFamily="34" charset="0"/>
                </a:rPr>
                <a:t> 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 pitchFamily="18" charset="0"/>
                  <a:ea typeface="Calibri" panose="020F0502020204030204" pitchFamily="34" charset="0"/>
                  <a:cs typeface="Segoe UI" panose="020B0502040204020203" pitchFamily="34" charset="0"/>
                </a:rPr>
                <a:t>W.7.4 - Produce clear and coherent writing in which the development, organization, and style are appropriate to task, purpose, and audience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 pitchFamily="18" charset="0"/>
                  <a:ea typeface="Calibri" panose="020F0502020204030204" pitchFamily="34" charset="0"/>
                  <a:cs typeface="Segoe UI" panose="020B0502040204020203" pitchFamily="34" charset="0"/>
                </a:rPr>
                <a:t> 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 pitchFamily="18" charset="0"/>
                  <a:ea typeface="Calibri" panose="020F0502020204030204" pitchFamily="34" charset="0"/>
                  <a:cs typeface="Segoe UI" panose="020B0502040204020203" pitchFamily="34" charset="0"/>
                </a:rPr>
                <a:t>W.7.8 - Gather relevant information from multiple print and digital sources, using search terms effectively, assess the credibility and accuracy of each source, and quote or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1973022" y="2733575"/>
              <a:ext cx="5775315" cy="2820202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38100" cmpd="thickThin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34" charset="-128"/>
                  <a:ea typeface="Calibri" panose="020F0502020204030204" pitchFamily="34" charset="0"/>
                  <a:cs typeface="Times New Roman" panose="02020603050405020304" pitchFamily="18" charset="0"/>
                </a:rPr>
                <a:t>Course: Spanish I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34" charset="-128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34" charset="-128"/>
                  <a:ea typeface="Calibri" panose="020F0502020204030204" pitchFamily="34" charset="0"/>
                  <a:cs typeface="Times New Roman" panose="02020603050405020304" pitchFamily="18" charset="0"/>
                </a:rPr>
                <a:t>Source: World-Readiness Standards for Learning Languages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34" charset="-128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34" charset="-128"/>
                  <a:ea typeface="Calibri" panose="020F0502020204030204" pitchFamily="34" charset="0"/>
                  <a:cs typeface="Times New Roman" panose="02020603050405020304" pitchFamily="18" charset="0"/>
                </a:rPr>
                <a:t>Learners present information, concepts, and ideas to inform, explain, persuade, and narrate on a variety of topics using appropriate media and adapting to various audiences of listeners, readers, or viewers.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2297584" y="3051208"/>
              <a:ext cx="5761650" cy="2261937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38100" cmpd="thickThin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Course: Grade 5 Science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Source: </a:t>
              </a:r>
              <a:r>
                <a:rPr kumimoji="0" lang="en-US" sz="105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Next Generation Science Standards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5-PS2-1	Support an argument that the gravitational force exerted by Earth on objects is directed down.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5-LS2-1	Develop a model to describe the movement of matter among plants, animals, decomposers, and the environment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5-ESS2	Describe and graph the amounts and percentages of water and fresh water in various reservoirs to provide evidence about the distribution of water on Earth.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2743200" y="3265426"/>
              <a:ext cx="5534526" cy="1910294"/>
            </a:xfrm>
            <a:prstGeom prst="rect">
              <a:avLst/>
            </a:prstGeom>
            <a:solidFill>
              <a:srgbClr val="9999FF"/>
            </a:solidFill>
            <a:ln w="38100" cmpd="thickThin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Bright" panose="020406020505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Course: World History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Bright" panose="020406020505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Bright" panose="020406020505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Source: Unknown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Bright" panose="020406020505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Bright" panose="020406020505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Students will learn the key concepts associated with war and conflict.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Bright" panose="020406020505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Students will think about ways to prevent war and conflict.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Bright" panose="020406020505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Students will apply methods for reducing/eliminating war and conflict to various scenarios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Bright" panose="0204060205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76883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>
                <a:cs typeface="Lao UI" pitchFamily="34" charset="0"/>
              </a:rPr>
              <a:t>Determining Quality Selections</a:t>
            </a: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0" y="1446212"/>
            <a:ext cx="7493000" cy="4344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dirty="0">
                <a:latin typeface="Lao UI" pitchFamily="34" charset="0"/>
                <a:cs typeface="Lao UI" pitchFamily="34" charset="0"/>
              </a:rPr>
              <a:t>Line up the sample selections of standards in order of lowest quality to highest quality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994702" y="5765801"/>
            <a:ext cx="7459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600" b="1" dirty="0" smtClean="0">
                <a:latin typeface="Calibri" pitchFamily="34" charset="0"/>
              </a:rPr>
              <a:t>            Low Quality                          High Quality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8164" y="4962290"/>
            <a:ext cx="7543800" cy="504592"/>
            <a:chOff x="758164" y="5101990"/>
            <a:chExt cx="7543800" cy="504592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758164" y="5349640"/>
              <a:ext cx="7543800" cy="0"/>
            </a:xfrm>
            <a:prstGeom prst="straightConnector1">
              <a:avLst/>
            </a:prstGeom>
            <a:ln w="76200">
              <a:solidFill>
                <a:srgbClr val="7030A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786864" y="5105166"/>
              <a:ext cx="0" cy="495300"/>
            </a:xfrm>
            <a:prstGeom prst="straightConnector1">
              <a:avLst/>
            </a:prstGeom>
            <a:ln w="76200">
              <a:solidFill>
                <a:srgbClr val="7030A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590264" y="5111282"/>
              <a:ext cx="0" cy="495300"/>
            </a:xfrm>
            <a:prstGeom prst="straightConnector1">
              <a:avLst/>
            </a:prstGeom>
            <a:ln w="76200">
              <a:solidFill>
                <a:srgbClr val="7030A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419064" y="5108106"/>
              <a:ext cx="0" cy="495300"/>
            </a:xfrm>
            <a:prstGeom prst="straightConnector1">
              <a:avLst/>
            </a:prstGeom>
            <a:ln w="76200">
              <a:solidFill>
                <a:srgbClr val="7030A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247864" y="5101990"/>
              <a:ext cx="0" cy="495300"/>
            </a:xfrm>
            <a:prstGeom prst="straightConnector1">
              <a:avLst/>
            </a:prstGeom>
            <a:ln w="76200">
              <a:solidFill>
                <a:srgbClr val="7030A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Box 2"/>
          <p:cNvSpPr txBox="1">
            <a:spLocks noChangeArrowheads="1"/>
          </p:cNvSpPr>
          <p:nvPr/>
        </p:nvSpPr>
        <p:spPr bwMode="auto">
          <a:xfrm rot="19500000">
            <a:off x="3182079" y="3570596"/>
            <a:ext cx="3560856" cy="1067560"/>
          </a:xfrm>
          <a:prstGeom prst="rect">
            <a:avLst/>
          </a:prstGeom>
          <a:solidFill>
            <a:srgbClr val="9999FF">
              <a:alpha val="25000"/>
            </a:srgbClr>
          </a:solidFill>
          <a:ln w="9525" cmpd="thickThin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Course: World History</a:t>
            </a:r>
            <a:endParaRPr lang="en-US" sz="1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Source</a:t>
            </a: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000" dirty="0" smtClean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Unknown</a:t>
            </a: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000" dirty="0" smtClean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000" dirty="0" smtClean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Students will learn the key concepts associated with war and conflict.</a:t>
            </a:r>
            <a:endParaRPr lang="en-US" sz="1000" dirty="0" smtClean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000" dirty="0" smtClean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Students </a:t>
            </a: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will think about </a:t>
            </a:r>
            <a:r>
              <a:rPr lang="en-US" sz="1000" dirty="0" smtClean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ways to prevent war and conflict</a:t>
            </a:r>
            <a:endParaRPr lang="en-US" sz="1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1258227" y="5359166"/>
            <a:ext cx="7459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600" b="1" dirty="0" smtClean="0">
                <a:latin typeface="Calibri" pitchFamily="34" charset="0"/>
              </a:rPr>
              <a:t>Level 1	Level 2	Level 3	Level 4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 rot="19500000">
            <a:off x="5236848" y="3218443"/>
            <a:ext cx="3793068" cy="1502370"/>
          </a:xfrm>
          <a:prstGeom prst="rect">
            <a:avLst/>
          </a:prstGeom>
          <a:solidFill>
            <a:srgbClr val="FFFFB7">
              <a:alpha val="24706"/>
            </a:srgbClr>
          </a:solidFill>
          <a:ln w="9525" cmpd="thickThin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Course: Grade 5 Science</a:t>
            </a:r>
            <a:endParaRPr lang="en-US" sz="1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0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0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Next Generation Science Standards</a:t>
            </a:r>
            <a:endParaRPr lang="en-US" sz="1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5-PS2-1</a:t>
            </a:r>
            <a:r>
              <a:rPr lang="en-US" sz="1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0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Support </a:t>
            </a: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 argument that the gravitational force exerted by Earth on objects is directed down.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5-LS2-1 – Develop </a:t>
            </a:r>
            <a:r>
              <a:rPr lang="en-US" sz="1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model to describe the movement of matter among plants, animals, decomposers, and the environment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5-ESS2 – Describe and graph the amounts and percentages of water and fresh water in various reservoirs to provide evidence about the distribution of water on Earth.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44" y="2541148"/>
            <a:ext cx="2783793" cy="218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33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>
                <a:cs typeface="Lao UI" pitchFamily="34" charset="0"/>
              </a:rPr>
              <a:t>Determining Quality Selections</a:t>
            </a: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0" y="1446212"/>
            <a:ext cx="7493000" cy="4344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dirty="0">
                <a:latin typeface="Lao UI" pitchFamily="34" charset="0"/>
                <a:cs typeface="Lao UI" pitchFamily="34" charset="0"/>
              </a:rPr>
              <a:t>Line up the sample selections of standards in order of lowest quality to highest quality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758164" y="5317890"/>
            <a:ext cx="7543800" cy="504592"/>
            <a:chOff x="758164" y="5101990"/>
            <a:chExt cx="7543800" cy="504592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758164" y="5349640"/>
              <a:ext cx="7543800" cy="0"/>
            </a:xfrm>
            <a:prstGeom prst="straightConnector1">
              <a:avLst/>
            </a:prstGeom>
            <a:ln w="76200">
              <a:solidFill>
                <a:srgbClr val="7030A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786864" y="5105166"/>
              <a:ext cx="0" cy="495300"/>
            </a:xfrm>
            <a:prstGeom prst="straightConnector1">
              <a:avLst/>
            </a:prstGeom>
            <a:ln w="76200">
              <a:solidFill>
                <a:srgbClr val="7030A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590264" y="5111282"/>
              <a:ext cx="0" cy="495300"/>
            </a:xfrm>
            <a:prstGeom prst="straightConnector1">
              <a:avLst/>
            </a:prstGeom>
            <a:ln w="76200">
              <a:solidFill>
                <a:srgbClr val="7030A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419064" y="5108106"/>
              <a:ext cx="0" cy="495300"/>
            </a:xfrm>
            <a:prstGeom prst="straightConnector1">
              <a:avLst/>
            </a:prstGeom>
            <a:ln w="76200">
              <a:solidFill>
                <a:srgbClr val="7030A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247864" y="5101990"/>
              <a:ext cx="0" cy="495300"/>
            </a:xfrm>
            <a:prstGeom prst="straightConnector1">
              <a:avLst/>
            </a:prstGeom>
            <a:ln w="76200">
              <a:solidFill>
                <a:srgbClr val="7030A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1258227" y="5714766"/>
            <a:ext cx="7459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600" b="1" dirty="0" smtClean="0">
                <a:latin typeface="Calibri" pitchFamily="34" charset="0"/>
              </a:rPr>
              <a:t>Level 1	Level 2	Level 3	Level 4</a:t>
            </a:r>
          </a:p>
        </p:txBody>
      </p:sp>
      <p:sp>
        <p:nvSpPr>
          <p:cNvPr id="16" name="TextBox 15"/>
          <p:cNvSpPr txBox="1"/>
          <p:nvPr/>
        </p:nvSpPr>
        <p:spPr>
          <a:xfrm rot="18850112">
            <a:off x="659379" y="4619528"/>
            <a:ext cx="146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World History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8948143">
            <a:off x="1389019" y="4813553"/>
            <a:ext cx="970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Spanish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8926985">
            <a:off x="2696307" y="4976292"/>
            <a:ext cx="446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9030907">
            <a:off x="5489223" y="4802196"/>
            <a:ext cx="934876" cy="374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8772043">
            <a:off x="7064448" y="4948651"/>
            <a:ext cx="531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8769123">
            <a:off x="7351605" y="4796719"/>
            <a:ext cx="98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Vis. Arts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441" y="2479964"/>
            <a:ext cx="2956918" cy="23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026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>
                <a:cs typeface="Lao UI" pitchFamily="34" charset="0"/>
              </a:rPr>
              <a:t>Deciding on Learning Content</a:t>
            </a: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4851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dirty="0"/>
              <a:t>Review the protocol.</a:t>
            </a:r>
          </a:p>
          <a:p>
            <a:r>
              <a:rPr lang="en-US" dirty="0"/>
              <a:t>Develop a visual summary of the process.</a:t>
            </a:r>
          </a:p>
          <a:p>
            <a:r>
              <a:rPr lang="en-US" dirty="0"/>
              <a:t>Discuss how this resource can be used in your district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941" y="2408470"/>
            <a:ext cx="1920240" cy="265065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2160" y="2001732"/>
            <a:ext cx="1920240" cy="24892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7811994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What do you know about SLOs?</a:t>
            </a: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73279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4" y="1164946"/>
            <a:ext cx="7904850" cy="505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530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Reflecting on Learning Content</a:t>
            </a: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6553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7850" lvl="0" indent="-514350">
              <a:buFont typeface="+mj-lt"/>
              <a:buAutoNum type="arabicPeriod"/>
            </a:pPr>
            <a:r>
              <a:rPr lang="en-US" dirty="0" smtClean="0"/>
              <a:t>Do your teachers and principals understand how to determine the quality or appropriateness of a Learning Content selection? </a:t>
            </a:r>
            <a:endParaRPr lang="en-US" dirty="0"/>
          </a:p>
          <a:p>
            <a:pPr marL="577850" lvl="0" indent="-514350">
              <a:buFont typeface="+mj-lt"/>
              <a:buAutoNum type="arabicPeriod"/>
            </a:pPr>
            <a:r>
              <a:rPr lang="en-US" dirty="0"/>
              <a:t>What professional and leadership development is needed to guide educators to high quality selections of Learning Content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28151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000" y="4829175"/>
            <a:ext cx="4191001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643689" y="2177716"/>
            <a:ext cx="785662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/>
            <a:r>
              <a:rPr lang="en-US" sz="4000" b="1" dirty="0" smtClean="0">
                <a:solidFill>
                  <a:srgbClr val="6034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Setting Growth Targets</a:t>
            </a:r>
            <a:endParaRPr lang="en-US" sz="4000" b="1" dirty="0">
              <a:solidFill>
                <a:srgbClr val="6034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299398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Target Setting Guide</a:t>
            </a: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555820" y="1676400"/>
            <a:ext cx="5378824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2400"/>
              </a:spcAft>
            </a:pPr>
            <a:r>
              <a:rPr lang="en-US" dirty="0" smtClean="0"/>
              <a:t>Based on 19 years of field experience and research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Follows a three-step pathway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Helps teachers and administrators think through key data</a:t>
            </a:r>
            <a:endParaRPr lang="en-US" dirty="0"/>
          </a:p>
          <a:p>
            <a:pPr marL="577850" lvl="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endParaRPr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00" y="1792944"/>
            <a:ext cx="2576527" cy="3334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7385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Target Setting Pathway</a:t>
            </a: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093689" y="1676400"/>
            <a:ext cx="6678711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7850" indent="-514350">
              <a:spcAft>
                <a:spcPts val="3000"/>
              </a:spcAft>
              <a:buFont typeface="+mj-lt"/>
              <a:buAutoNum type="arabicPeriod"/>
            </a:pPr>
            <a:r>
              <a:rPr lang="en-US" dirty="0" smtClean="0"/>
              <a:t>Collect and make sense of student data</a:t>
            </a:r>
          </a:p>
          <a:p>
            <a:pPr marL="577850" indent="-514350">
              <a:spcAft>
                <a:spcPts val="3000"/>
              </a:spcAft>
              <a:buFont typeface="+mj-lt"/>
              <a:buAutoNum type="arabicPeriod"/>
            </a:pPr>
            <a:r>
              <a:rPr lang="en-US" dirty="0" smtClean="0"/>
              <a:t>Analyze the implications of different approaches for students</a:t>
            </a:r>
          </a:p>
          <a:p>
            <a:pPr marL="577850" indent="-514350">
              <a:spcAft>
                <a:spcPts val="3000"/>
              </a:spcAft>
              <a:buFont typeface="+mj-lt"/>
              <a:buAutoNum type="arabicPeriod"/>
            </a:pPr>
            <a:r>
              <a:rPr lang="en-US" dirty="0" smtClean="0"/>
              <a:t>Set targets for each student</a:t>
            </a:r>
            <a:endParaRPr lang="en-US" dirty="0"/>
          </a:p>
          <a:p>
            <a:pPr marL="577850" lvl="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endParaRPr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9624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Target Setting Approaches</a:t>
            </a: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2613300" y="1658471"/>
            <a:ext cx="4289524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78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/>
              <a:t>Common Growth</a:t>
            </a:r>
          </a:p>
          <a:p>
            <a:pPr marL="5778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/>
              <a:t>Growth to Mastery</a:t>
            </a:r>
          </a:p>
          <a:p>
            <a:pPr marL="5778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/>
              <a:t>Banded</a:t>
            </a:r>
          </a:p>
          <a:p>
            <a:pPr marL="5778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/>
              <a:t>Status</a:t>
            </a:r>
          </a:p>
          <a:p>
            <a:pPr marL="5778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/>
              <a:t>Half the Gap</a:t>
            </a:r>
          </a:p>
          <a:p>
            <a:pPr marL="5778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/>
              <a:t>Individualized</a:t>
            </a:r>
            <a:endParaRPr lang="en-US" dirty="0"/>
          </a:p>
          <a:p>
            <a:pPr marL="577850" lvl="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endParaRPr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04174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Common Growth Approach</a:t>
            </a:r>
            <a:endParaRPr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83773" y="2220686"/>
          <a:ext cx="7564583" cy="3182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39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Lao UI" pitchFamily="34" charset="0"/>
                          <a:cs typeface="Lao UI" pitchFamily="34" charset="0"/>
                        </a:rPr>
                        <a:t>Student</a:t>
                      </a:r>
                      <a:endParaRPr lang="en-US" sz="2400" dirty="0">
                        <a:solidFill>
                          <a:schemeClr val="bg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>
                    <a:solidFill>
                      <a:srgbClr val="0034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Lao UI" pitchFamily="34" charset="0"/>
                          <a:cs typeface="Lao UI" pitchFamily="34" charset="0"/>
                        </a:rPr>
                        <a:t>Baseline</a:t>
                      </a:r>
                      <a:endParaRPr lang="en-US" sz="2400" dirty="0">
                        <a:solidFill>
                          <a:schemeClr val="bg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>
                    <a:solidFill>
                      <a:srgbClr val="0034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Lao UI" pitchFamily="34" charset="0"/>
                          <a:cs typeface="Lao UI" pitchFamily="34" charset="0"/>
                        </a:rPr>
                        <a:t>Target</a:t>
                      </a:r>
                      <a:endParaRPr lang="en-US" sz="2400" dirty="0">
                        <a:solidFill>
                          <a:schemeClr val="bg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>
                    <a:solidFill>
                      <a:srgbClr val="0034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8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50 of 100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70 of 100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8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B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70 of 100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90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 of 100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8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55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 of 100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75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 of 100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5207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Growth to Mastery Approach</a:t>
            </a:r>
            <a:endParaRPr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83773" y="2220686"/>
          <a:ext cx="7564583" cy="3182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39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Lao UI" pitchFamily="34" charset="0"/>
                          <a:cs typeface="Lao UI" pitchFamily="34" charset="0"/>
                        </a:rPr>
                        <a:t>Student</a:t>
                      </a:r>
                      <a:endParaRPr lang="en-US" sz="2400" dirty="0">
                        <a:solidFill>
                          <a:schemeClr val="bg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>
                    <a:solidFill>
                      <a:srgbClr val="0034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Lao UI" pitchFamily="34" charset="0"/>
                          <a:cs typeface="Lao UI" pitchFamily="34" charset="0"/>
                        </a:rPr>
                        <a:t>Baseline</a:t>
                      </a:r>
                      <a:endParaRPr lang="en-US" sz="2400" dirty="0">
                        <a:solidFill>
                          <a:schemeClr val="bg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>
                    <a:solidFill>
                      <a:srgbClr val="0034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Lao UI" pitchFamily="34" charset="0"/>
                          <a:cs typeface="Lao UI" pitchFamily="34" charset="0"/>
                        </a:rPr>
                        <a:t>Target</a:t>
                      </a:r>
                      <a:endParaRPr lang="en-US" sz="2400" dirty="0">
                        <a:solidFill>
                          <a:schemeClr val="bg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>
                    <a:solidFill>
                      <a:srgbClr val="0034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8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3 of 10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7 of 10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8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B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2 of 10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7 of 10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8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4 of 10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7 of 10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5605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Banded Approach</a:t>
            </a:r>
            <a:endParaRPr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83773" y="2220686"/>
          <a:ext cx="7564583" cy="3182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39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Lao UI" pitchFamily="34" charset="0"/>
                          <a:cs typeface="Lao UI" pitchFamily="34" charset="0"/>
                        </a:rPr>
                        <a:t>Student</a:t>
                      </a:r>
                      <a:endParaRPr lang="en-US" sz="2400" dirty="0">
                        <a:solidFill>
                          <a:schemeClr val="bg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>
                    <a:solidFill>
                      <a:srgbClr val="0034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Lao UI" pitchFamily="34" charset="0"/>
                          <a:cs typeface="Lao UI" pitchFamily="34" charset="0"/>
                        </a:rPr>
                        <a:t>Baseline</a:t>
                      </a:r>
                      <a:endParaRPr lang="en-US" sz="2400" dirty="0">
                        <a:solidFill>
                          <a:schemeClr val="bg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>
                    <a:solidFill>
                      <a:srgbClr val="0034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Lao UI" pitchFamily="34" charset="0"/>
                          <a:cs typeface="Lao UI" pitchFamily="34" charset="0"/>
                        </a:rPr>
                        <a:t>Target</a:t>
                      </a:r>
                      <a:endParaRPr lang="en-US" sz="2400" dirty="0">
                        <a:solidFill>
                          <a:schemeClr val="bg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>
                    <a:solidFill>
                      <a:srgbClr val="0034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8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8/10 (high)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10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 of 10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8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B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6/10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 (high)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8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 of 10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8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3/10 (low)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7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 of 10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1735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Status Approach</a:t>
            </a:r>
            <a:endParaRPr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83773" y="2220686"/>
          <a:ext cx="7564583" cy="3182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39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Lao UI" pitchFamily="34" charset="0"/>
                          <a:cs typeface="Lao UI" pitchFamily="34" charset="0"/>
                        </a:rPr>
                        <a:t>Student</a:t>
                      </a:r>
                      <a:endParaRPr lang="en-US" sz="2400" dirty="0">
                        <a:solidFill>
                          <a:schemeClr val="bg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>
                    <a:solidFill>
                      <a:srgbClr val="0034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Lao UI" pitchFamily="34" charset="0"/>
                          <a:cs typeface="Lao UI" pitchFamily="34" charset="0"/>
                        </a:rPr>
                        <a:t>Baseline</a:t>
                      </a:r>
                      <a:endParaRPr lang="en-US" sz="2400" dirty="0">
                        <a:solidFill>
                          <a:schemeClr val="bg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>
                    <a:solidFill>
                      <a:srgbClr val="0034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Lao UI" pitchFamily="34" charset="0"/>
                          <a:cs typeface="Lao UI" pitchFamily="34" charset="0"/>
                        </a:rPr>
                        <a:t>Target</a:t>
                      </a:r>
                      <a:endParaRPr lang="en-US" sz="2400" dirty="0">
                        <a:solidFill>
                          <a:schemeClr val="bg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>
                    <a:solidFill>
                      <a:srgbClr val="0034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8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Emerging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Proficient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8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B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Proficient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Exceeding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8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Novice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Emerging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0763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Half the Gap Approach</a:t>
            </a:r>
            <a:endParaRPr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83773" y="2220686"/>
          <a:ext cx="7564583" cy="3182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39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Lao UI" pitchFamily="34" charset="0"/>
                          <a:cs typeface="Lao UI" pitchFamily="34" charset="0"/>
                        </a:rPr>
                        <a:t>Student</a:t>
                      </a:r>
                      <a:endParaRPr lang="en-US" sz="2400" dirty="0">
                        <a:solidFill>
                          <a:schemeClr val="bg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>
                    <a:solidFill>
                      <a:srgbClr val="0034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Lao UI" pitchFamily="34" charset="0"/>
                          <a:cs typeface="Lao UI" pitchFamily="34" charset="0"/>
                        </a:rPr>
                        <a:t>Baseline</a:t>
                      </a:r>
                      <a:endParaRPr lang="en-US" sz="2400" dirty="0">
                        <a:solidFill>
                          <a:schemeClr val="bg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>
                    <a:solidFill>
                      <a:srgbClr val="0034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Lao UI" pitchFamily="34" charset="0"/>
                          <a:cs typeface="Lao UI" pitchFamily="34" charset="0"/>
                        </a:rPr>
                        <a:t>Target</a:t>
                      </a:r>
                      <a:endParaRPr lang="en-US" sz="2400" dirty="0">
                        <a:solidFill>
                          <a:schemeClr val="bg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>
                    <a:solidFill>
                      <a:srgbClr val="0034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8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10 of 100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55 of 100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8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B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75 of 100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88 of 100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8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50 of 100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75 of 100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7179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What is an SLO?</a:t>
            </a: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68580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3500" lvl="0" indent="0">
              <a:buNone/>
            </a:pPr>
            <a:endParaRPr lang="en-US"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064623"/>
              </p:ext>
            </p:extLst>
          </p:nvPr>
        </p:nvGraphicFramePr>
        <p:xfrm>
          <a:off x="548640" y="1690253"/>
          <a:ext cx="7934670" cy="44218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67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7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585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It is…</a:t>
                      </a:r>
                      <a:endParaRPr lang="en-US" sz="2600" dirty="0"/>
                    </a:p>
                  </a:txBody>
                  <a:tcPr marL="119020" marR="119020" marT="59510" marB="595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It is not…</a:t>
                      </a:r>
                      <a:endParaRPr lang="en-US" sz="2600" dirty="0"/>
                    </a:p>
                  </a:txBody>
                  <a:tcPr marL="119020" marR="119020" marT="59510" marB="595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85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smtClean="0"/>
                        <a:t>a</a:t>
                      </a:r>
                      <a:r>
                        <a:rPr lang="en-US" sz="2600" baseline="0" dirty="0" smtClean="0"/>
                        <a:t> long-term goal for students</a:t>
                      </a:r>
                      <a:endParaRPr lang="en-US" sz="2600" dirty="0"/>
                    </a:p>
                  </a:txBody>
                  <a:tcPr marL="119020" marR="119020" marT="59510" marB="5951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smtClean="0"/>
                        <a:t>a collection of daily lesson plans</a:t>
                      </a:r>
                      <a:endParaRPr lang="en-US" sz="2600" dirty="0"/>
                    </a:p>
                  </a:txBody>
                  <a:tcPr marL="119020" marR="119020" marT="59510" marB="595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85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smtClean="0"/>
                        <a:t>crafted for a group of students</a:t>
                      </a:r>
                      <a:endParaRPr lang="en-US" sz="2600" dirty="0"/>
                    </a:p>
                  </a:txBody>
                  <a:tcPr marL="119020" marR="119020" marT="59510" marB="5951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smtClean="0"/>
                        <a:t>crafted for individual students</a:t>
                      </a:r>
                      <a:endParaRPr lang="en-US" sz="2600" dirty="0"/>
                    </a:p>
                  </a:txBody>
                  <a:tcPr marL="119020" marR="119020" marT="59510" marB="595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85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smtClean="0"/>
                        <a:t>developed in collaboration</a:t>
                      </a:r>
                      <a:endParaRPr lang="en-US" sz="2600" dirty="0"/>
                    </a:p>
                  </a:txBody>
                  <a:tcPr marL="119020" marR="119020" marT="59510" marB="5951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smtClean="0"/>
                        <a:t>given to a teacher completed</a:t>
                      </a:r>
                      <a:endParaRPr lang="en-US" sz="2600" dirty="0"/>
                    </a:p>
                  </a:txBody>
                  <a:tcPr marL="119020" marR="119020" marT="59510" marB="595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585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smtClean="0"/>
                        <a:t>an instructional methodology</a:t>
                      </a:r>
                      <a:endParaRPr lang="en-US" sz="2600" dirty="0"/>
                    </a:p>
                  </a:txBody>
                  <a:tcPr marL="119020" marR="119020" marT="59510" marB="5951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smtClean="0"/>
                        <a:t>a compliance routine</a:t>
                      </a:r>
                      <a:endParaRPr lang="en-US" sz="2600" dirty="0"/>
                    </a:p>
                  </a:txBody>
                  <a:tcPr marL="119020" marR="119020" marT="59510" marB="595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391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Individualized Approach</a:t>
            </a:r>
            <a:endParaRPr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07524" y="2327564"/>
          <a:ext cx="751708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7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Lao UI" pitchFamily="34" charset="0"/>
                          <a:cs typeface="Lao UI" pitchFamily="34" charset="0"/>
                        </a:rPr>
                        <a:t>Student</a:t>
                      </a:r>
                      <a:endParaRPr lang="en-US" sz="2400" dirty="0">
                        <a:solidFill>
                          <a:schemeClr val="bg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>
                    <a:solidFill>
                      <a:srgbClr val="0034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Lao UI" pitchFamily="34" charset="0"/>
                          <a:cs typeface="Lao UI" pitchFamily="34" charset="0"/>
                        </a:rPr>
                        <a:t>Baseline</a:t>
                      </a:r>
                      <a:endParaRPr lang="en-US" sz="2400" dirty="0">
                        <a:solidFill>
                          <a:schemeClr val="bg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>
                    <a:solidFill>
                      <a:srgbClr val="0034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Lao UI" pitchFamily="34" charset="0"/>
                          <a:cs typeface="Lao UI" pitchFamily="34" charset="0"/>
                        </a:rPr>
                        <a:t>Target</a:t>
                      </a:r>
                      <a:endParaRPr lang="en-US" sz="2400" dirty="0">
                        <a:solidFill>
                          <a:schemeClr val="bg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>
                    <a:solidFill>
                      <a:srgbClr val="0034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Student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 A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10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70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Student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 B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20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75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Student C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70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Student D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65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Student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 E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30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95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Student F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10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75</a:t>
                      </a:r>
                      <a:endParaRPr lang="en-US" sz="24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6486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Analyzing Approaches</a:t>
            </a:r>
            <a:endParaRPr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4"/>
          <p:cNvSpPr txBox="1">
            <a:spLocks noGrp="1"/>
          </p:cNvSpPr>
          <p:nvPr>
            <p:ph type="body" idx="1"/>
          </p:nvPr>
        </p:nvSpPr>
        <p:spPr>
          <a:xfrm>
            <a:off x="627532" y="1586755"/>
            <a:ext cx="7637929" cy="14612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7850" indent="-514350">
              <a:spcAft>
                <a:spcPts val="3000"/>
              </a:spcAft>
              <a:buFont typeface="+mj-lt"/>
              <a:buAutoNum type="arabicPeriod"/>
            </a:pPr>
            <a:r>
              <a:rPr lang="en-US" dirty="0" smtClean="0"/>
              <a:t>Review the approaches to target setting.</a:t>
            </a:r>
          </a:p>
          <a:p>
            <a:pPr marL="577850" indent="-514350">
              <a:spcAft>
                <a:spcPts val="3000"/>
              </a:spcAft>
              <a:buFont typeface="+mj-lt"/>
              <a:buAutoNum type="arabicPeriod"/>
            </a:pPr>
            <a:r>
              <a:rPr lang="en-US" dirty="0" smtClean="0"/>
              <a:t>Chart the pros and cons for each approach.</a:t>
            </a:r>
            <a:endParaRPr lang="en-US" dirty="0"/>
          </a:p>
          <a:p>
            <a:pPr marL="577850" lvl="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endParaRPr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352551" y="3231774"/>
          <a:ext cx="6515098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5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4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Lao UI" pitchFamily="34" charset="0"/>
                          <a:cs typeface="Lao UI" pitchFamily="34" charset="0"/>
                        </a:rPr>
                        <a:t>Approach</a:t>
                      </a:r>
                      <a:endParaRPr lang="en-US" sz="2200" dirty="0">
                        <a:solidFill>
                          <a:schemeClr val="bg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>
                    <a:solidFill>
                      <a:srgbClr val="0034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Lao UI" pitchFamily="34" charset="0"/>
                          <a:cs typeface="Lao UI" pitchFamily="34" charset="0"/>
                        </a:rPr>
                        <a:t>Pros</a:t>
                      </a:r>
                      <a:endParaRPr lang="en-US" sz="2200" dirty="0">
                        <a:solidFill>
                          <a:schemeClr val="bg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>
                    <a:solidFill>
                      <a:srgbClr val="0034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>
                          <a:solidFill>
                            <a:schemeClr val="bg1"/>
                          </a:solidFill>
                          <a:latin typeface="Lao UI" pitchFamily="34" charset="0"/>
                          <a:cs typeface="Lao UI" pitchFamily="34" charset="0"/>
                        </a:rPr>
                        <a:t>Cons</a:t>
                      </a:r>
                      <a:endParaRPr lang="en-US" sz="2200" dirty="0">
                        <a:solidFill>
                          <a:schemeClr val="bg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>
                    <a:solidFill>
                      <a:srgbClr val="0034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4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Common Growth</a:t>
                      </a:r>
                      <a:endParaRPr lang="en-US" sz="22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4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Growth to Mastery</a:t>
                      </a:r>
                      <a:endParaRPr lang="en-US" sz="22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4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Banded</a:t>
                      </a:r>
                      <a:endParaRPr lang="en-US" sz="22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4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Status</a:t>
                      </a:r>
                      <a:endParaRPr lang="en-US" sz="22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4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Half the Gap</a:t>
                      </a:r>
                      <a:endParaRPr lang="en-US" sz="22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4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Lao UI" pitchFamily="34" charset="0"/>
                          <a:cs typeface="Lao UI" pitchFamily="34" charset="0"/>
                        </a:rPr>
                        <a:t>Individualized</a:t>
                      </a:r>
                      <a:endParaRPr lang="en-US" sz="22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  <a:latin typeface="Lao UI" pitchFamily="34" charset="0"/>
                        <a:cs typeface="Lao U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3229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 smtClean="0"/>
              <a:t>Closing Thoughts on Target Setting</a:t>
            </a: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53035" y="1622613"/>
            <a:ext cx="7528158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Consider the whole SLO when setting targets.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Teacher knowledge of students and understanding of data are key.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Target setting needs to meet three standards of validity: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Statistical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Educational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Political</a:t>
            </a:r>
            <a:endParaRPr lang="en-US" dirty="0"/>
          </a:p>
          <a:p>
            <a:pPr>
              <a:spcAft>
                <a:spcPts val="1800"/>
              </a:spcAft>
            </a:pPr>
            <a:endParaRPr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6048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Reflecting on </a:t>
            </a:r>
            <a:r>
              <a:rPr lang="en-US" dirty="0" smtClean="0"/>
              <a:t>Target Setting</a:t>
            </a: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68580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7850" lvl="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/>
              <a:t>Which approach(</a:t>
            </a:r>
            <a:r>
              <a:rPr lang="en-US" dirty="0" err="1" smtClean="0"/>
              <a:t>es</a:t>
            </a:r>
            <a:r>
              <a:rPr lang="en-US" dirty="0" smtClean="0"/>
              <a:t>) to target setting would you recommend be permitted in an SLO process?</a:t>
            </a:r>
          </a:p>
          <a:p>
            <a:pPr marL="577850" lvl="0" indent="-514350">
              <a:spcAft>
                <a:spcPts val="1800"/>
              </a:spcAft>
              <a:buFont typeface="+mj-lt"/>
              <a:buAutoNum type="arabicPeriod"/>
            </a:pPr>
            <a:endParaRPr lang="en-US" dirty="0"/>
          </a:p>
          <a:p>
            <a:pPr marL="577850" lvl="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How can you </a:t>
            </a:r>
            <a:r>
              <a:rPr lang="en-US" dirty="0" smtClean="0"/>
              <a:t>help make others aware of the various approaches to setting student growth targets?</a:t>
            </a:r>
            <a:endParaRPr lang="en-US"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8670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000" y="4829175"/>
            <a:ext cx="4191001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643689" y="2177716"/>
            <a:ext cx="785662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/>
            <a:r>
              <a:rPr lang="en-US" sz="4000" b="1" dirty="0" smtClean="0">
                <a:solidFill>
                  <a:srgbClr val="6034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Developing </a:t>
            </a:r>
            <a:br>
              <a:rPr lang="en-US" sz="4000" b="1" dirty="0" smtClean="0">
                <a:solidFill>
                  <a:srgbClr val="603488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4000" b="1" dirty="0" smtClean="0">
                <a:solidFill>
                  <a:srgbClr val="6034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Quality Assessments</a:t>
            </a:r>
            <a:endParaRPr lang="en-US" sz="4000" b="1" dirty="0">
              <a:solidFill>
                <a:srgbClr val="6034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381941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 smtClean="0">
                <a:cs typeface="Lao UI" pitchFamily="34" charset="0"/>
              </a:rPr>
              <a:t>Developing Quality Assessments</a:t>
            </a: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0" y="1272994"/>
            <a:ext cx="68580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dirty="0" smtClean="0"/>
              <a:t>Use the Developing Quality Assessments protocol to analyze an SLO assessment.</a:t>
            </a:r>
          </a:p>
          <a:p>
            <a:r>
              <a:rPr lang="en-US" dirty="0" smtClean="0"/>
              <a:t>Grade 3 Science and Grade 7 ELA examples are available.</a:t>
            </a:r>
            <a:endParaRPr lang="en-US"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900" y="3978812"/>
            <a:ext cx="1944784" cy="2535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7644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Reflecting on </a:t>
            </a:r>
            <a:r>
              <a:rPr lang="en-US" dirty="0" smtClean="0"/>
              <a:t>Assessments</a:t>
            </a: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6553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7850" lvl="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/>
              <a:t>How would you </a:t>
            </a:r>
            <a:r>
              <a:rPr lang="en-US" smtClean="0"/>
              <a:t>characterize the quality </a:t>
            </a:r>
            <a:r>
              <a:rPr lang="en-US" dirty="0" smtClean="0"/>
              <a:t>level of assessments used in the SLO process?</a:t>
            </a:r>
          </a:p>
          <a:p>
            <a:pPr marL="577850" lvl="0" indent="-514350">
              <a:spcAft>
                <a:spcPts val="1800"/>
              </a:spcAft>
              <a:buFont typeface="+mj-lt"/>
              <a:buAutoNum type="arabicPeriod"/>
            </a:pPr>
            <a:endParaRPr lang="en-US" dirty="0"/>
          </a:p>
          <a:p>
            <a:pPr marL="577850" lvl="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/>
              <a:t>How can you help advance the work of improving assessments in the SLO process?</a:t>
            </a:r>
            <a:endParaRPr lang="en-US" dirty="0"/>
          </a:p>
          <a:p>
            <a:pPr marL="577850" lvl="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endParaRPr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6034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000" y="4829175"/>
            <a:ext cx="4191001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643689" y="2177716"/>
            <a:ext cx="785662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/>
            <a:r>
              <a:rPr lang="en-US" sz="4000" b="1" dirty="0">
                <a:solidFill>
                  <a:srgbClr val="6034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Closing and Next </a:t>
            </a:r>
            <a:r>
              <a:rPr lang="en-US" sz="4000" b="1" dirty="0" smtClean="0">
                <a:solidFill>
                  <a:srgbClr val="6034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Steps</a:t>
            </a:r>
            <a:endParaRPr lang="en-US" sz="4000" b="1" dirty="0">
              <a:solidFill>
                <a:srgbClr val="6034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986251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ctrTitle"/>
          </p:nvPr>
        </p:nvSpPr>
        <p:spPr>
          <a:xfrm>
            <a:off x="685800" y="2667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b="0" i="0" u="none" strike="noStrike" cap="none" dirty="0">
                <a:solidFill>
                  <a:srgbClr val="CCC3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</a:t>
            </a:r>
            <a:r>
              <a:rPr lang="en-US" sz="4800" b="0" i="0" u="none" strike="noStrike" cap="none" dirty="0" smtClean="0">
                <a:solidFill>
                  <a:srgbClr val="CCC3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you!</a:t>
            </a:r>
            <a:endParaRPr lang="en-US" sz="4800" b="0" i="0" u="none" strike="noStrike" cap="none" dirty="0">
              <a:solidFill>
                <a:srgbClr val="CCC33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00" y="609600"/>
            <a:ext cx="6172200" cy="127158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4C56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Agendas</a:t>
            </a:r>
            <a:endParaRPr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802217" cy="4114800"/>
          </a:xfrm>
        </p:spPr>
        <p:txBody>
          <a:bodyPr/>
          <a:lstStyle/>
          <a:p>
            <a:r>
              <a:rPr lang="en-US" dirty="0" smtClean="0"/>
              <a:t>Determining SLO Quality </a:t>
            </a:r>
            <a:endParaRPr lang="en-US" dirty="0" smtClean="0"/>
          </a:p>
          <a:p>
            <a:r>
              <a:rPr lang="en-US" dirty="0" smtClean="0"/>
              <a:t>Navigating </a:t>
            </a:r>
            <a:r>
              <a:rPr lang="en-US" dirty="0" smtClean="0"/>
              <a:t>an SLO Process </a:t>
            </a:r>
            <a:endParaRPr lang="en-US" dirty="0" smtClean="0"/>
          </a:p>
          <a:p>
            <a:r>
              <a:rPr lang="en-US" dirty="0" smtClean="0"/>
              <a:t>Deciding </a:t>
            </a:r>
            <a:r>
              <a:rPr lang="en-US" dirty="0" smtClean="0"/>
              <a:t>on Learning Content </a:t>
            </a:r>
          </a:p>
          <a:p>
            <a:r>
              <a:rPr lang="en-US" dirty="0" smtClean="0"/>
              <a:t>Setting Growth Targets </a:t>
            </a:r>
            <a:endParaRPr lang="en-US" dirty="0"/>
          </a:p>
          <a:p>
            <a:r>
              <a:rPr lang="en-US" dirty="0" smtClean="0"/>
              <a:t>Developing </a:t>
            </a:r>
            <a:r>
              <a:rPr lang="en-US" dirty="0" smtClean="0"/>
              <a:t>Quality </a:t>
            </a:r>
            <a:r>
              <a:rPr lang="en-US" dirty="0" smtClean="0"/>
              <a:t>Assessments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5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000" y="4829175"/>
            <a:ext cx="4191001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643689" y="2177716"/>
            <a:ext cx="785662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6034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Determining SLO Quality</a:t>
            </a:r>
            <a:endParaRPr lang="en-US" sz="4000" b="1" dirty="0">
              <a:solidFill>
                <a:srgbClr val="6034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90672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Reviewing an </a:t>
            </a:r>
            <a:r>
              <a:rPr lang="en-US" dirty="0" smtClean="0"/>
              <a:t>SLO – Grade 7 ELA</a:t>
            </a: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0" y="1319475"/>
            <a:ext cx="6553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7850" lvl="0" indent="-514350">
              <a:buFont typeface="+mj-lt"/>
              <a:buAutoNum type="arabicPeriod"/>
            </a:pPr>
            <a:r>
              <a:rPr lang="en-US" dirty="0"/>
              <a:t>Read </a:t>
            </a:r>
            <a:r>
              <a:rPr lang="en-US" dirty="0" smtClean="0"/>
              <a:t>a </a:t>
            </a:r>
            <a:r>
              <a:rPr lang="en-US" dirty="0"/>
              <a:t>sample </a:t>
            </a:r>
            <a:r>
              <a:rPr lang="en-US" dirty="0" smtClean="0"/>
              <a:t>SLO</a:t>
            </a:r>
            <a:endParaRPr lang="en-US" dirty="0"/>
          </a:p>
          <a:p>
            <a:pPr marL="577850" lvl="0" indent="-514350">
              <a:buFont typeface="+mj-lt"/>
              <a:buAutoNum type="arabicPeriod"/>
            </a:pPr>
            <a:r>
              <a:rPr lang="en-US" dirty="0"/>
              <a:t>Jot notes </a:t>
            </a:r>
            <a:r>
              <a:rPr lang="en-US" dirty="0" smtClean="0"/>
              <a:t>on:</a:t>
            </a:r>
            <a:endParaRPr lang="en-US" dirty="0"/>
          </a:p>
          <a:p>
            <a:pPr marL="920750" lvl="1" indent="-349250">
              <a:spcAft>
                <a:spcPts val="1200"/>
              </a:spcAft>
            </a:pPr>
            <a:r>
              <a:rPr lang="en-US" dirty="0"/>
              <a:t>Higher quality features of the SLO</a:t>
            </a:r>
          </a:p>
          <a:p>
            <a:pPr marL="920750" lvl="1" indent="-349250">
              <a:spcAft>
                <a:spcPts val="1200"/>
              </a:spcAft>
            </a:pPr>
            <a:r>
              <a:rPr lang="en-US" dirty="0"/>
              <a:t>Lower quality features of the SLO</a:t>
            </a:r>
          </a:p>
          <a:p>
            <a:pPr marL="577850" lvl="0" indent="-514350">
              <a:spcBef>
                <a:spcPts val="0"/>
              </a:spcBef>
              <a:buFont typeface="+mj-lt"/>
              <a:buAutoNum type="arabicPeriod"/>
            </a:pPr>
            <a:endParaRPr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13" y="3829878"/>
            <a:ext cx="2119029" cy="2778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3855" y="4187686"/>
            <a:ext cx="2523054" cy="1940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4119" y="4181661"/>
            <a:ext cx="2460431" cy="194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897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Reviewing an </a:t>
            </a:r>
            <a:r>
              <a:rPr lang="en-US" dirty="0" smtClean="0"/>
              <a:t>SLO – Grade 3 Science</a:t>
            </a:r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0" y="1319475"/>
            <a:ext cx="6553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7850" lvl="0" indent="-514350">
              <a:buFont typeface="+mj-lt"/>
              <a:buAutoNum type="arabicPeriod"/>
            </a:pPr>
            <a:r>
              <a:rPr lang="en-US" dirty="0"/>
              <a:t>Read the sample </a:t>
            </a:r>
            <a:r>
              <a:rPr lang="en-US" dirty="0" smtClean="0"/>
              <a:t>SLO</a:t>
            </a:r>
            <a:endParaRPr lang="en-US" dirty="0"/>
          </a:p>
          <a:p>
            <a:pPr marL="577850" lvl="0" indent="-514350">
              <a:buFont typeface="+mj-lt"/>
              <a:buAutoNum type="arabicPeriod"/>
            </a:pPr>
            <a:r>
              <a:rPr lang="en-US" dirty="0"/>
              <a:t>Jot notes </a:t>
            </a:r>
            <a:r>
              <a:rPr lang="en-US" dirty="0" smtClean="0"/>
              <a:t>on:</a:t>
            </a:r>
            <a:endParaRPr lang="en-US" dirty="0"/>
          </a:p>
          <a:p>
            <a:pPr marL="920750" lvl="1" indent="-349250">
              <a:spcAft>
                <a:spcPts val="1200"/>
              </a:spcAft>
            </a:pPr>
            <a:r>
              <a:rPr lang="en-US" dirty="0"/>
              <a:t>Higher quality features of the SLO</a:t>
            </a:r>
          </a:p>
          <a:p>
            <a:pPr marL="920750" lvl="1" indent="-349250">
              <a:spcAft>
                <a:spcPts val="1200"/>
              </a:spcAft>
            </a:pPr>
            <a:r>
              <a:rPr lang="en-US" dirty="0"/>
              <a:t>Lower quality features of the SLO</a:t>
            </a:r>
          </a:p>
          <a:p>
            <a:pPr marL="577850" lvl="0" indent="-514350">
              <a:spcBef>
                <a:spcPts val="0"/>
              </a:spcBef>
              <a:buFont typeface="+mj-lt"/>
              <a:buAutoNum type="arabicPeriod"/>
            </a:pPr>
            <a:endParaRPr dirty="0"/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52400"/>
            <a:ext cx="1017587" cy="101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34" y="3723197"/>
            <a:ext cx="2006271" cy="262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570" y="4213829"/>
            <a:ext cx="2381046" cy="191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119" y="3723197"/>
            <a:ext cx="2021039" cy="262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2371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5429</TotalTime>
  <Words>1495</Words>
  <Application>Microsoft Office PowerPoint</Application>
  <PresentationFormat>On-screen Show (4:3)</PresentationFormat>
  <Paragraphs>454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6" baseType="lpstr">
      <vt:lpstr>Courier New</vt:lpstr>
      <vt:lpstr>Meiryo UI</vt:lpstr>
      <vt:lpstr>Wingdings</vt:lpstr>
      <vt:lpstr>Lao UI</vt:lpstr>
      <vt:lpstr>Arial Black</vt:lpstr>
      <vt:lpstr>Symbol</vt:lpstr>
      <vt:lpstr>Times New Roman</vt:lpstr>
      <vt:lpstr>Candara</vt:lpstr>
      <vt:lpstr>Lucida Bright</vt:lpstr>
      <vt:lpstr>Helvetica Neue</vt:lpstr>
      <vt:lpstr>Arial</vt:lpstr>
      <vt:lpstr>Garamond</vt:lpstr>
      <vt:lpstr>Rockwell</vt:lpstr>
      <vt:lpstr>Segoe UI</vt:lpstr>
      <vt:lpstr>Franklin Gothic Book</vt:lpstr>
      <vt:lpstr>Calibri</vt:lpstr>
      <vt:lpstr>Nirmala UI</vt:lpstr>
      <vt:lpstr>Custom Theme</vt:lpstr>
      <vt:lpstr>Student Learning Objectives </vt:lpstr>
      <vt:lpstr>Opening Remarks</vt:lpstr>
      <vt:lpstr>Chapter 180: PEPG Systems</vt:lpstr>
      <vt:lpstr>What do you know about SLOs?</vt:lpstr>
      <vt:lpstr>What is an SLO?</vt:lpstr>
      <vt:lpstr>Agendas</vt:lpstr>
      <vt:lpstr>PowerPoint Presentation</vt:lpstr>
      <vt:lpstr>Reviewing an SLO – Grade 7 ELA</vt:lpstr>
      <vt:lpstr>Reviewing an SLO – Grade 3 Science</vt:lpstr>
      <vt:lpstr>Quality Rating Rubric</vt:lpstr>
      <vt:lpstr>Rating an SLO</vt:lpstr>
      <vt:lpstr>Rating an SLO</vt:lpstr>
      <vt:lpstr>Learning Content – Grade 7 ELA</vt:lpstr>
      <vt:lpstr>Assessments – Grade 7 ELA</vt:lpstr>
      <vt:lpstr>Student Population – Grade 7 ELA</vt:lpstr>
      <vt:lpstr>Instructional Strategies – Grade 7 ELA</vt:lpstr>
      <vt:lpstr>Interval of Instruction – Grade 7 ELA</vt:lpstr>
      <vt:lpstr>Student Growth Targets – Grade 7 ELA</vt:lpstr>
      <vt:lpstr>Examples: SLO Annotations</vt:lpstr>
      <vt:lpstr>Learning Content – Grade 3 Science</vt:lpstr>
      <vt:lpstr>Assessments – Grade 3 Science</vt:lpstr>
      <vt:lpstr>Student Population – Grade 3 Science</vt:lpstr>
      <vt:lpstr>Instructional Strategies – Grade 3 Science</vt:lpstr>
      <vt:lpstr>Interval of Instruction – Grade 3 Science</vt:lpstr>
      <vt:lpstr>Student Growth Targets – Grade 3 Science</vt:lpstr>
      <vt:lpstr>Reflecting on SLO Quality</vt:lpstr>
      <vt:lpstr>PowerPoint Presentation</vt:lpstr>
      <vt:lpstr>Key Actions</vt:lpstr>
      <vt:lpstr>Sample Display of Key Actions</vt:lpstr>
      <vt:lpstr>Sample Display of Key Actions</vt:lpstr>
      <vt:lpstr>Sample SLO Model</vt:lpstr>
      <vt:lpstr>Key Actions</vt:lpstr>
      <vt:lpstr>Reflecting on the SLO Process</vt:lpstr>
      <vt:lpstr>PowerPoint Presentation</vt:lpstr>
      <vt:lpstr>PowerPoint Presentation</vt:lpstr>
      <vt:lpstr>Sample Selections of Standards</vt:lpstr>
      <vt:lpstr>Determining Quality Selections</vt:lpstr>
      <vt:lpstr>Determining Quality Selections</vt:lpstr>
      <vt:lpstr>Deciding on Learning Content</vt:lpstr>
      <vt:lpstr>Reflecting on Learning Content</vt:lpstr>
      <vt:lpstr>PowerPoint Presentation</vt:lpstr>
      <vt:lpstr>Target Setting Guide</vt:lpstr>
      <vt:lpstr>Target Setting Pathway</vt:lpstr>
      <vt:lpstr>Target Setting Approaches</vt:lpstr>
      <vt:lpstr>Common Growth Approach</vt:lpstr>
      <vt:lpstr>Growth to Mastery Approach</vt:lpstr>
      <vt:lpstr>Banded Approach</vt:lpstr>
      <vt:lpstr>Status Approach</vt:lpstr>
      <vt:lpstr>Half the Gap Approach</vt:lpstr>
      <vt:lpstr>Individualized Approach</vt:lpstr>
      <vt:lpstr>Analyzing Approaches</vt:lpstr>
      <vt:lpstr>Closing Thoughts on Target Setting</vt:lpstr>
      <vt:lpstr>Reflecting on Target Setting</vt:lpstr>
      <vt:lpstr>PowerPoint Presentation</vt:lpstr>
      <vt:lpstr>Developing Quality Assessments</vt:lpstr>
      <vt:lpstr>Reflecting on Assessments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Title</dc:title>
  <dc:creator>Natalie Nier</dc:creator>
  <cp:lastModifiedBy>CTAC</cp:lastModifiedBy>
  <cp:revision>140</cp:revision>
  <cp:lastPrinted>2018-09-05T16:49:38Z</cp:lastPrinted>
  <dcterms:modified xsi:type="dcterms:W3CDTF">2018-09-07T14:26:01Z</dcterms:modified>
</cp:coreProperties>
</file>