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44"/>
  </p:notesMasterIdLst>
  <p:sldIdLst>
    <p:sldId id="292" r:id="rId3"/>
    <p:sldId id="298" r:id="rId4"/>
    <p:sldId id="291" r:id="rId5"/>
    <p:sldId id="295" r:id="rId6"/>
    <p:sldId id="300" r:id="rId7"/>
    <p:sldId id="262" r:id="rId8"/>
    <p:sldId id="296" r:id="rId9"/>
    <p:sldId id="297" r:id="rId10"/>
    <p:sldId id="302" r:id="rId11"/>
    <p:sldId id="301" r:id="rId12"/>
    <p:sldId id="260" r:id="rId13"/>
    <p:sldId id="303" r:id="rId14"/>
    <p:sldId id="304" r:id="rId15"/>
    <p:sldId id="306" r:id="rId16"/>
    <p:sldId id="305" r:id="rId17"/>
    <p:sldId id="307" r:id="rId18"/>
    <p:sldId id="319" r:id="rId19"/>
    <p:sldId id="272" r:id="rId20"/>
    <p:sldId id="267" r:id="rId21"/>
    <p:sldId id="268" r:id="rId22"/>
    <p:sldId id="269" r:id="rId23"/>
    <p:sldId id="274" r:id="rId24"/>
    <p:sldId id="309" r:id="rId25"/>
    <p:sldId id="310" r:id="rId26"/>
    <p:sldId id="311" r:id="rId27"/>
    <p:sldId id="277" r:id="rId28"/>
    <p:sldId id="275" r:id="rId29"/>
    <p:sldId id="308" r:id="rId30"/>
    <p:sldId id="320" r:id="rId31"/>
    <p:sldId id="273" r:id="rId32"/>
    <p:sldId id="276" r:id="rId33"/>
    <p:sldId id="278" r:id="rId34"/>
    <p:sldId id="322" r:id="rId35"/>
    <p:sldId id="321" r:id="rId36"/>
    <p:sldId id="279" r:id="rId37"/>
    <p:sldId id="280" r:id="rId38"/>
    <p:sldId id="281" r:id="rId39"/>
    <p:sldId id="283" r:id="rId40"/>
    <p:sldId id="284" r:id="rId41"/>
    <p:sldId id="285" r:id="rId42"/>
    <p:sldId id="31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nis, Judith" initials="J E "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B7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915"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60" y="201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9EF9C-6BCF-184D-B661-B7287FEBA52E}"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16E26468-0CD7-A54C-809E-031F0F0FD5F8}">
      <dgm:prSet phldrT="[Text]" custT="1"/>
      <dgm:spPr/>
      <dgm:t>
        <a:bodyPr/>
        <a:lstStyle/>
        <a:p>
          <a:r>
            <a:rPr lang="en-US" sz="2800" b="1" dirty="0"/>
            <a:t>Teacher-selected</a:t>
          </a:r>
        </a:p>
      </dgm:t>
    </dgm:pt>
    <dgm:pt modelId="{8F0F6B85-755D-7741-8343-34909EDF75F9}" type="parTrans" cxnId="{897E0750-9C9E-5543-802A-21257DE2FBD0}">
      <dgm:prSet/>
      <dgm:spPr/>
      <dgm:t>
        <a:bodyPr/>
        <a:lstStyle/>
        <a:p>
          <a:endParaRPr lang="en-US"/>
        </a:p>
      </dgm:t>
    </dgm:pt>
    <dgm:pt modelId="{FC47A4C4-7030-544D-B25F-25F3CC38AABB}" type="sibTrans" cxnId="{897E0750-9C9E-5543-802A-21257DE2FBD0}">
      <dgm:prSet/>
      <dgm:spPr/>
      <dgm:t>
        <a:bodyPr/>
        <a:lstStyle/>
        <a:p>
          <a:endParaRPr lang="en-US"/>
        </a:p>
      </dgm:t>
    </dgm:pt>
    <dgm:pt modelId="{68D13689-B063-834B-98C6-4356417780E1}">
      <dgm:prSet phldrT="[Text]" custT="1"/>
      <dgm:spPr/>
      <dgm:t>
        <a:bodyPr/>
        <a:lstStyle/>
        <a:p>
          <a:pPr>
            <a:lnSpc>
              <a:spcPct val="150000"/>
            </a:lnSpc>
          </a:pPr>
          <a:r>
            <a:rPr lang="en-US" sz="1700" dirty="0"/>
            <a:t>1 Peer POC</a:t>
          </a:r>
        </a:p>
      </dgm:t>
    </dgm:pt>
    <dgm:pt modelId="{B0ACA968-0EB1-9942-9A02-347823C77B65}" type="parTrans" cxnId="{E7370E4A-D9DD-504F-A0E7-53CC86031984}">
      <dgm:prSet/>
      <dgm:spPr/>
      <dgm:t>
        <a:bodyPr/>
        <a:lstStyle/>
        <a:p>
          <a:endParaRPr lang="en-US"/>
        </a:p>
      </dgm:t>
    </dgm:pt>
    <dgm:pt modelId="{6D3E9991-AA1D-D04A-844A-AE32D01CCD5A}" type="sibTrans" cxnId="{E7370E4A-D9DD-504F-A0E7-53CC86031984}">
      <dgm:prSet/>
      <dgm:spPr/>
      <dgm:t>
        <a:bodyPr/>
        <a:lstStyle/>
        <a:p>
          <a:endParaRPr lang="en-US"/>
        </a:p>
      </dgm:t>
    </dgm:pt>
    <dgm:pt modelId="{66A9DA2F-2668-BC45-B1E8-04A934FF2ABC}">
      <dgm:prSet phldrT="[Text]" custT="1"/>
      <dgm:spPr/>
      <dgm:t>
        <a:bodyPr/>
        <a:lstStyle/>
        <a:p>
          <a:pPr>
            <a:lnSpc>
              <a:spcPct val="150000"/>
            </a:lnSpc>
          </a:pPr>
          <a:r>
            <a:rPr lang="en-US" sz="1700" dirty="0"/>
            <a:t>1 Evaluator POC</a:t>
          </a:r>
        </a:p>
      </dgm:t>
    </dgm:pt>
    <dgm:pt modelId="{D0A2F43C-BFF0-CD47-BB6E-5CC4EA12DE07}" type="parTrans" cxnId="{73AA258E-8CE2-5047-BA2D-FA437806DBFA}">
      <dgm:prSet/>
      <dgm:spPr/>
      <dgm:t>
        <a:bodyPr/>
        <a:lstStyle/>
        <a:p>
          <a:endParaRPr lang="en-US"/>
        </a:p>
      </dgm:t>
    </dgm:pt>
    <dgm:pt modelId="{DA3CFFD4-5C37-2847-8EC8-E0CE123DA0B2}" type="sibTrans" cxnId="{73AA258E-8CE2-5047-BA2D-FA437806DBFA}">
      <dgm:prSet/>
      <dgm:spPr/>
      <dgm:t>
        <a:bodyPr/>
        <a:lstStyle/>
        <a:p>
          <a:endParaRPr lang="en-US"/>
        </a:p>
      </dgm:t>
    </dgm:pt>
    <dgm:pt modelId="{E2838062-C4CF-DF4F-954A-103ECAFFDB88}">
      <dgm:prSet phldrT="[Text]" custT="1"/>
      <dgm:spPr/>
      <dgm:t>
        <a:bodyPr/>
        <a:lstStyle/>
        <a:p>
          <a:r>
            <a:rPr lang="en-US" sz="2800" b="1" dirty="0"/>
            <a:t>Required</a:t>
          </a:r>
          <a:endParaRPr lang="en-US" sz="3000" b="1" dirty="0"/>
        </a:p>
      </dgm:t>
    </dgm:pt>
    <dgm:pt modelId="{A5B4B63B-05B2-B547-AB73-BF01C1EC1EB6}" type="parTrans" cxnId="{7F912A5E-21E9-4F48-8B1C-D9B7D36A1F7B}">
      <dgm:prSet/>
      <dgm:spPr/>
      <dgm:t>
        <a:bodyPr/>
        <a:lstStyle/>
        <a:p>
          <a:endParaRPr lang="en-US"/>
        </a:p>
      </dgm:t>
    </dgm:pt>
    <dgm:pt modelId="{CDCED58C-0570-A74E-A78A-466056D6760C}" type="sibTrans" cxnId="{7F912A5E-21E9-4F48-8B1C-D9B7D36A1F7B}">
      <dgm:prSet/>
      <dgm:spPr/>
      <dgm:t>
        <a:bodyPr/>
        <a:lstStyle/>
        <a:p>
          <a:endParaRPr lang="en-US"/>
        </a:p>
      </dgm:t>
    </dgm:pt>
    <dgm:pt modelId="{233A9E3D-3B7C-244D-92C7-DEA4DE1A6D72}">
      <dgm:prSet phldrT="[Text]" custT="1"/>
      <dgm:spPr/>
      <dgm:t>
        <a:bodyPr/>
        <a:lstStyle/>
        <a:p>
          <a:pPr>
            <a:lnSpc>
              <a:spcPct val="150000"/>
            </a:lnSpc>
          </a:pPr>
          <a:r>
            <a:rPr lang="en-US" sz="1700" dirty="0"/>
            <a:t>1 Peer Observation</a:t>
          </a:r>
        </a:p>
      </dgm:t>
    </dgm:pt>
    <dgm:pt modelId="{FF250154-5AA1-944F-8282-EC598C0A9AC3}" type="parTrans" cxnId="{0FC26633-A037-0C4E-9B9F-95EF4F7D03BB}">
      <dgm:prSet/>
      <dgm:spPr/>
      <dgm:t>
        <a:bodyPr/>
        <a:lstStyle/>
        <a:p>
          <a:endParaRPr lang="en-US"/>
        </a:p>
      </dgm:t>
    </dgm:pt>
    <dgm:pt modelId="{2E551E71-D1F9-9E4A-A9CB-31E93893DA8B}" type="sibTrans" cxnId="{0FC26633-A037-0C4E-9B9F-95EF4F7D03BB}">
      <dgm:prSet/>
      <dgm:spPr/>
      <dgm:t>
        <a:bodyPr/>
        <a:lstStyle/>
        <a:p>
          <a:endParaRPr lang="en-US"/>
        </a:p>
      </dgm:t>
    </dgm:pt>
    <dgm:pt modelId="{687FFF9E-A75B-E846-B009-AFD9A2A3F5A8}">
      <dgm:prSet phldrT="[Text]" custT="1"/>
      <dgm:spPr/>
      <dgm:t>
        <a:bodyPr/>
        <a:lstStyle/>
        <a:p>
          <a:pPr>
            <a:lnSpc>
              <a:spcPct val="100000"/>
            </a:lnSpc>
          </a:pPr>
          <a:r>
            <a:rPr lang="en-US" sz="1700" dirty="0"/>
            <a:t>1 Formal Observation </a:t>
          </a:r>
        </a:p>
      </dgm:t>
    </dgm:pt>
    <dgm:pt modelId="{1B7D3381-E8C7-0C47-B4B8-FA9672783968}" type="parTrans" cxnId="{BFD1D04C-16F0-C64D-8E49-A3A7B12E024B}">
      <dgm:prSet/>
      <dgm:spPr/>
      <dgm:t>
        <a:bodyPr/>
        <a:lstStyle/>
        <a:p>
          <a:endParaRPr lang="en-US"/>
        </a:p>
      </dgm:t>
    </dgm:pt>
    <dgm:pt modelId="{D736A8F9-869A-704A-98C5-CDF4947FF18C}" type="sibTrans" cxnId="{BFD1D04C-16F0-C64D-8E49-A3A7B12E024B}">
      <dgm:prSet/>
      <dgm:spPr/>
      <dgm:t>
        <a:bodyPr/>
        <a:lstStyle/>
        <a:p>
          <a:endParaRPr lang="en-US"/>
        </a:p>
      </dgm:t>
    </dgm:pt>
    <dgm:pt modelId="{59292F0D-5869-F349-B308-12D11901A837}">
      <dgm:prSet phldrT="[Text]" custT="1"/>
      <dgm:spPr/>
      <dgm:t>
        <a:bodyPr/>
        <a:lstStyle/>
        <a:p>
          <a:r>
            <a:rPr lang="en-US" sz="2800" b="1" dirty="0"/>
            <a:t>Evaluator-selected</a:t>
          </a:r>
          <a:endParaRPr lang="en-US" sz="3000" b="1" dirty="0"/>
        </a:p>
      </dgm:t>
    </dgm:pt>
    <dgm:pt modelId="{E130127D-D4B4-0C49-B06D-8E20F87F0C2C}" type="parTrans" cxnId="{478DF2D3-6FB3-634F-A007-7D1EE68EF488}">
      <dgm:prSet/>
      <dgm:spPr/>
      <dgm:t>
        <a:bodyPr/>
        <a:lstStyle/>
        <a:p>
          <a:endParaRPr lang="en-US"/>
        </a:p>
      </dgm:t>
    </dgm:pt>
    <dgm:pt modelId="{5B7D3634-2BDC-1547-A0D9-A26F4B117896}" type="sibTrans" cxnId="{478DF2D3-6FB3-634F-A007-7D1EE68EF488}">
      <dgm:prSet/>
      <dgm:spPr/>
      <dgm:t>
        <a:bodyPr/>
        <a:lstStyle/>
        <a:p>
          <a:endParaRPr lang="en-US"/>
        </a:p>
      </dgm:t>
    </dgm:pt>
    <dgm:pt modelId="{C5496E86-8BD6-5541-A325-57B417C81650}">
      <dgm:prSet phldrT="[Text]" custT="1"/>
      <dgm:spPr/>
      <dgm:t>
        <a:bodyPr/>
        <a:lstStyle/>
        <a:p>
          <a:pPr>
            <a:lnSpc>
              <a:spcPct val="150000"/>
            </a:lnSpc>
          </a:pPr>
          <a:r>
            <a:rPr lang="en-US" sz="1700" dirty="0"/>
            <a:t>2 POCs</a:t>
          </a:r>
        </a:p>
      </dgm:t>
    </dgm:pt>
    <dgm:pt modelId="{0A441B58-EC7D-814A-BBD9-FC746E8CE8C7}" type="parTrans" cxnId="{4472F79E-20D3-5544-9D95-D2361A567C47}">
      <dgm:prSet/>
      <dgm:spPr/>
      <dgm:t>
        <a:bodyPr/>
        <a:lstStyle/>
        <a:p>
          <a:endParaRPr lang="en-US"/>
        </a:p>
      </dgm:t>
    </dgm:pt>
    <dgm:pt modelId="{96F34656-326D-FB45-9337-EA971A926C6E}" type="sibTrans" cxnId="{4472F79E-20D3-5544-9D95-D2361A567C47}">
      <dgm:prSet/>
      <dgm:spPr/>
      <dgm:t>
        <a:bodyPr/>
        <a:lstStyle/>
        <a:p>
          <a:endParaRPr lang="en-US"/>
        </a:p>
      </dgm:t>
    </dgm:pt>
    <dgm:pt modelId="{EA509AB8-5856-BA42-82FC-F2E4F5DA4510}" type="pres">
      <dgm:prSet presAssocID="{3549EF9C-6BCF-184D-B661-B7287FEBA52E}" presName="Name0" presStyleCnt="0">
        <dgm:presLayoutVars>
          <dgm:dir/>
          <dgm:animLvl val="lvl"/>
          <dgm:resizeHandles val="exact"/>
        </dgm:presLayoutVars>
      </dgm:prSet>
      <dgm:spPr/>
    </dgm:pt>
    <dgm:pt modelId="{087DD58B-24ED-2440-90AE-A6F3C2527DA6}" type="pres">
      <dgm:prSet presAssocID="{16E26468-0CD7-A54C-809E-031F0F0FD5F8}" presName="composite" presStyleCnt="0"/>
      <dgm:spPr/>
    </dgm:pt>
    <dgm:pt modelId="{7FF04139-5772-CC44-A6CC-9571A1AF6E41}" type="pres">
      <dgm:prSet presAssocID="{16E26468-0CD7-A54C-809E-031F0F0FD5F8}" presName="parTx" presStyleLbl="alignNode1" presStyleIdx="0" presStyleCnt="3">
        <dgm:presLayoutVars>
          <dgm:chMax val="0"/>
          <dgm:chPref val="0"/>
          <dgm:bulletEnabled val="1"/>
        </dgm:presLayoutVars>
      </dgm:prSet>
      <dgm:spPr/>
    </dgm:pt>
    <dgm:pt modelId="{70FCE1C6-C1FB-6349-BB79-9B21C92457F1}" type="pres">
      <dgm:prSet presAssocID="{16E26468-0CD7-A54C-809E-031F0F0FD5F8}" presName="desTx" presStyleLbl="alignAccFollowNode1" presStyleIdx="0" presStyleCnt="3">
        <dgm:presLayoutVars>
          <dgm:bulletEnabled val="1"/>
        </dgm:presLayoutVars>
      </dgm:prSet>
      <dgm:spPr/>
    </dgm:pt>
    <dgm:pt modelId="{BE8B32D2-53F7-2041-AE3E-798553940867}" type="pres">
      <dgm:prSet presAssocID="{FC47A4C4-7030-544D-B25F-25F3CC38AABB}" presName="space" presStyleCnt="0"/>
      <dgm:spPr/>
    </dgm:pt>
    <dgm:pt modelId="{385BEABD-8F69-B04F-AAF3-635E40DBA2E7}" type="pres">
      <dgm:prSet presAssocID="{E2838062-C4CF-DF4F-954A-103ECAFFDB88}" presName="composite" presStyleCnt="0"/>
      <dgm:spPr/>
    </dgm:pt>
    <dgm:pt modelId="{70EFBAE4-C6A6-CB48-A493-03A5CCE8ED71}" type="pres">
      <dgm:prSet presAssocID="{E2838062-C4CF-DF4F-954A-103ECAFFDB88}" presName="parTx" presStyleLbl="alignNode1" presStyleIdx="1" presStyleCnt="3">
        <dgm:presLayoutVars>
          <dgm:chMax val="0"/>
          <dgm:chPref val="0"/>
          <dgm:bulletEnabled val="1"/>
        </dgm:presLayoutVars>
      </dgm:prSet>
      <dgm:spPr/>
    </dgm:pt>
    <dgm:pt modelId="{4E15FC9C-78E1-A247-B4EB-AC396A7206E2}" type="pres">
      <dgm:prSet presAssocID="{E2838062-C4CF-DF4F-954A-103ECAFFDB88}" presName="desTx" presStyleLbl="alignAccFollowNode1" presStyleIdx="1" presStyleCnt="3">
        <dgm:presLayoutVars>
          <dgm:bulletEnabled val="1"/>
        </dgm:presLayoutVars>
      </dgm:prSet>
      <dgm:spPr/>
    </dgm:pt>
    <dgm:pt modelId="{6305E172-0821-6540-86B7-2552E03448B8}" type="pres">
      <dgm:prSet presAssocID="{CDCED58C-0570-A74E-A78A-466056D6760C}" presName="space" presStyleCnt="0"/>
      <dgm:spPr/>
    </dgm:pt>
    <dgm:pt modelId="{C1073B30-7483-BA49-9D3B-D0AD4A4D92EA}" type="pres">
      <dgm:prSet presAssocID="{59292F0D-5869-F349-B308-12D11901A837}" presName="composite" presStyleCnt="0"/>
      <dgm:spPr/>
    </dgm:pt>
    <dgm:pt modelId="{CD0E8F57-FEC4-4C41-9F2D-C461F5DD36A5}" type="pres">
      <dgm:prSet presAssocID="{59292F0D-5869-F349-B308-12D11901A837}" presName="parTx" presStyleLbl="alignNode1" presStyleIdx="2" presStyleCnt="3">
        <dgm:presLayoutVars>
          <dgm:chMax val="0"/>
          <dgm:chPref val="0"/>
          <dgm:bulletEnabled val="1"/>
        </dgm:presLayoutVars>
      </dgm:prSet>
      <dgm:spPr/>
    </dgm:pt>
    <dgm:pt modelId="{BE16D8D0-73A4-2F4F-9777-615ED22C807F}" type="pres">
      <dgm:prSet presAssocID="{59292F0D-5869-F349-B308-12D11901A837}" presName="desTx" presStyleLbl="alignAccFollowNode1" presStyleIdx="2" presStyleCnt="3">
        <dgm:presLayoutVars>
          <dgm:bulletEnabled val="1"/>
        </dgm:presLayoutVars>
      </dgm:prSet>
      <dgm:spPr/>
    </dgm:pt>
  </dgm:ptLst>
  <dgm:cxnLst>
    <dgm:cxn modelId="{0FC26633-A037-0C4E-9B9F-95EF4F7D03BB}" srcId="{E2838062-C4CF-DF4F-954A-103ECAFFDB88}" destId="{233A9E3D-3B7C-244D-92C7-DEA4DE1A6D72}" srcOrd="0" destOrd="0" parTransId="{FF250154-5AA1-944F-8282-EC598C0A9AC3}" sibTransId="{2E551E71-D1F9-9E4A-A9CB-31E93893DA8B}"/>
    <dgm:cxn modelId="{1740F53F-1D1C-ED48-A347-A0052A009CCE}" type="presOf" srcId="{C5496E86-8BD6-5541-A325-57B417C81650}" destId="{BE16D8D0-73A4-2F4F-9777-615ED22C807F}" srcOrd="0" destOrd="0" presId="urn:microsoft.com/office/officeart/2005/8/layout/hList1"/>
    <dgm:cxn modelId="{7F912A5E-21E9-4F48-8B1C-D9B7D36A1F7B}" srcId="{3549EF9C-6BCF-184D-B661-B7287FEBA52E}" destId="{E2838062-C4CF-DF4F-954A-103ECAFFDB88}" srcOrd="1" destOrd="0" parTransId="{A5B4B63B-05B2-B547-AB73-BF01C1EC1EB6}" sibTransId="{CDCED58C-0570-A74E-A78A-466056D6760C}"/>
    <dgm:cxn modelId="{99AC0448-3878-6C49-A604-C01B11684759}" type="presOf" srcId="{59292F0D-5869-F349-B308-12D11901A837}" destId="{CD0E8F57-FEC4-4C41-9F2D-C461F5DD36A5}" srcOrd="0" destOrd="0" presId="urn:microsoft.com/office/officeart/2005/8/layout/hList1"/>
    <dgm:cxn modelId="{E7370E4A-D9DD-504F-A0E7-53CC86031984}" srcId="{16E26468-0CD7-A54C-809E-031F0F0FD5F8}" destId="{68D13689-B063-834B-98C6-4356417780E1}" srcOrd="0" destOrd="0" parTransId="{B0ACA968-0EB1-9942-9A02-347823C77B65}" sibTransId="{6D3E9991-AA1D-D04A-844A-AE32D01CCD5A}"/>
    <dgm:cxn modelId="{BFD1D04C-16F0-C64D-8E49-A3A7B12E024B}" srcId="{E2838062-C4CF-DF4F-954A-103ECAFFDB88}" destId="{687FFF9E-A75B-E846-B009-AFD9A2A3F5A8}" srcOrd="1" destOrd="0" parTransId="{1B7D3381-E8C7-0C47-B4B8-FA9672783968}" sibTransId="{D736A8F9-869A-704A-98C5-CDF4947FF18C}"/>
    <dgm:cxn modelId="{897E0750-9C9E-5543-802A-21257DE2FBD0}" srcId="{3549EF9C-6BCF-184D-B661-B7287FEBA52E}" destId="{16E26468-0CD7-A54C-809E-031F0F0FD5F8}" srcOrd="0" destOrd="0" parTransId="{8F0F6B85-755D-7741-8343-34909EDF75F9}" sibTransId="{FC47A4C4-7030-544D-B25F-25F3CC38AABB}"/>
    <dgm:cxn modelId="{6DC90757-EAC8-D44D-BE63-3ACFAF34A361}" type="presOf" srcId="{233A9E3D-3B7C-244D-92C7-DEA4DE1A6D72}" destId="{4E15FC9C-78E1-A247-B4EB-AC396A7206E2}" srcOrd="0" destOrd="0" presId="urn:microsoft.com/office/officeart/2005/8/layout/hList1"/>
    <dgm:cxn modelId="{4AC57B77-C020-A24F-8F43-38B808549B02}" type="presOf" srcId="{68D13689-B063-834B-98C6-4356417780E1}" destId="{70FCE1C6-C1FB-6349-BB79-9B21C92457F1}" srcOrd="0" destOrd="0" presId="urn:microsoft.com/office/officeart/2005/8/layout/hList1"/>
    <dgm:cxn modelId="{73AA258E-8CE2-5047-BA2D-FA437806DBFA}" srcId="{16E26468-0CD7-A54C-809E-031F0F0FD5F8}" destId="{66A9DA2F-2668-BC45-B1E8-04A934FF2ABC}" srcOrd="1" destOrd="0" parTransId="{D0A2F43C-BFF0-CD47-BB6E-5CC4EA12DE07}" sibTransId="{DA3CFFD4-5C37-2847-8EC8-E0CE123DA0B2}"/>
    <dgm:cxn modelId="{4472F79E-20D3-5544-9D95-D2361A567C47}" srcId="{59292F0D-5869-F349-B308-12D11901A837}" destId="{C5496E86-8BD6-5541-A325-57B417C81650}" srcOrd="0" destOrd="0" parTransId="{0A441B58-EC7D-814A-BBD9-FC746E8CE8C7}" sibTransId="{96F34656-326D-FB45-9337-EA971A926C6E}"/>
    <dgm:cxn modelId="{B2F0E5AB-6ED6-374F-BEAB-28A28BB9C149}" type="presOf" srcId="{687FFF9E-A75B-E846-B009-AFD9A2A3F5A8}" destId="{4E15FC9C-78E1-A247-B4EB-AC396A7206E2}" srcOrd="0" destOrd="1" presId="urn:microsoft.com/office/officeart/2005/8/layout/hList1"/>
    <dgm:cxn modelId="{1AE813B4-396C-AA49-9CC1-040B3C7EF08E}" type="presOf" srcId="{E2838062-C4CF-DF4F-954A-103ECAFFDB88}" destId="{70EFBAE4-C6A6-CB48-A493-03A5CCE8ED71}" srcOrd="0" destOrd="0" presId="urn:microsoft.com/office/officeart/2005/8/layout/hList1"/>
    <dgm:cxn modelId="{DDAA23C5-6A5C-6841-B232-F17910E234E2}" type="presOf" srcId="{3549EF9C-6BCF-184D-B661-B7287FEBA52E}" destId="{EA509AB8-5856-BA42-82FC-F2E4F5DA4510}" srcOrd="0" destOrd="0" presId="urn:microsoft.com/office/officeart/2005/8/layout/hList1"/>
    <dgm:cxn modelId="{478DF2D3-6FB3-634F-A007-7D1EE68EF488}" srcId="{3549EF9C-6BCF-184D-B661-B7287FEBA52E}" destId="{59292F0D-5869-F349-B308-12D11901A837}" srcOrd="2" destOrd="0" parTransId="{E130127D-D4B4-0C49-B06D-8E20F87F0C2C}" sibTransId="{5B7D3634-2BDC-1547-A0D9-A26F4B117896}"/>
    <dgm:cxn modelId="{E277EDD6-3E7D-4640-949B-893BC65E0D0B}" type="presOf" srcId="{16E26468-0CD7-A54C-809E-031F0F0FD5F8}" destId="{7FF04139-5772-CC44-A6CC-9571A1AF6E41}" srcOrd="0" destOrd="0" presId="urn:microsoft.com/office/officeart/2005/8/layout/hList1"/>
    <dgm:cxn modelId="{5F9105FD-DBEC-3C42-A895-0148594577EA}" type="presOf" srcId="{66A9DA2F-2668-BC45-B1E8-04A934FF2ABC}" destId="{70FCE1C6-C1FB-6349-BB79-9B21C92457F1}" srcOrd="0" destOrd="1" presId="urn:microsoft.com/office/officeart/2005/8/layout/hList1"/>
    <dgm:cxn modelId="{BD297738-22AA-BE4C-B36F-C50559B95B54}" type="presParOf" srcId="{EA509AB8-5856-BA42-82FC-F2E4F5DA4510}" destId="{087DD58B-24ED-2440-90AE-A6F3C2527DA6}" srcOrd="0" destOrd="0" presId="urn:microsoft.com/office/officeart/2005/8/layout/hList1"/>
    <dgm:cxn modelId="{DF75FC02-8702-E347-BCB6-F889FB72EBA3}" type="presParOf" srcId="{087DD58B-24ED-2440-90AE-A6F3C2527DA6}" destId="{7FF04139-5772-CC44-A6CC-9571A1AF6E41}" srcOrd="0" destOrd="0" presId="urn:microsoft.com/office/officeart/2005/8/layout/hList1"/>
    <dgm:cxn modelId="{B74697F2-7097-A645-A6C6-5F29B63765AA}" type="presParOf" srcId="{087DD58B-24ED-2440-90AE-A6F3C2527DA6}" destId="{70FCE1C6-C1FB-6349-BB79-9B21C92457F1}" srcOrd="1" destOrd="0" presId="urn:microsoft.com/office/officeart/2005/8/layout/hList1"/>
    <dgm:cxn modelId="{33314332-4F47-3746-8247-0A9BB3136349}" type="presParOf" srcId="{EA509AB8-5856-BA42-82FC-F2E4F5DA4510}" destId="{BE8B32D2-53F7-2041-AE3E-798553940867}" srcOrd="1" destOrd="0" presId="urn:microsoft.com/office/officeart/2005/8/layout/hList1"/>
    <dgm:cxn modelId="{2D310B12-9409-F542-BC29-AB9586037F33}" type="presParOf" srcId="{EA509AB8-5856-BA42-82FC-F2E4F5DA4510}" destId="{385BEABD-8F69-B04F-AAF3-635E40DBA2E7}" srcOrd="2" destOrd="0" presId="urn:microsoft.com/office/officeart/2005/8/layout/hList1"/>
    <dgm:cxn modelId="{11414A93-1CD1-344B-972E-C7D76A71320E}" type="presParOf" srcId="{385BEABD-8F69-B04F-AAF3-635E40DBA2E7}" destId="{70EFBAE4-C6A6-CB48-A493-03A5CCE8ED71}" srcOrd="0" destOrd="0" presId="urn:microsoft.com/office/officeart/2005/8/layout/hList1"/>
    <dgm:cxn modelId="{E6E35A62-6F26-A74F-8B30-64A760A55F9A}" type="presParOf" srcId="{385BEABD-8F69-B04F-AAF3-635E40DBA2E7}" destId="{4E15FC9C-78E1-A247-B4EB-AC396A7206E2}" srcOrd="1" destOrd="0" presId="urn:microsoft.com/office/officeart/2005/8/layout/hList1"/>
    <dgm:cxn modelId="{385DFA5A-B02B-224C-82E8-0B178EDF1957}" type="presParOf" srcId="{EA509AB8-5856-BA42-82FC-F2E4F5DA4510}" destId="{6305E172-0821-6540-86B7-2552E03448B8}" srcOrd="3" destOrd="0" presId="urn:microsoft.com/office/officeart/2005/8/layout/hList1"/>
    <dgm:cxn modelId="{1B3FC382-BD75-E745-A15E-FF5A4D3CE2BF}" type="presParOf" srcId="{EA509AB8-5856-BA42-82FC-F2E4F5DA4510}" destId="{C1073B30-7483-BA49-9D3B-D0AD4A4D92EA}" srcOrd="4" destOrd="0" presId="urn:microsoft.com/office/officeart/2005/8/layout/hList1"/>
    <dgm:cxn modelId="{E7645389-138C-6543-A831-E079AA2E6A9D}" type="presParOf" srcId="{C1073B30-7483-BA49-9D3B-D0AD4A4D92EA}" destId="{CD0E8F57-FEC4-4C41-9F2D-C461F5DD36A5}" srcOrd="0" destOrd="0" presId="urn:microsoft.com/office/officeart/2005/8/layout/hList1"/>
    <dgm:cxn modelId="{29EE77D0-0DA5-D947-9C17-17960CD3770A}" type="presParOf" srcId="{C1073B30-7483-BA49-9D3B-D0AD4A4D92EA}" destId="{BE16D8D0-73A4-2F4F-9777-615ED22C80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F403D-DB43-0F4E-805B-D208A443D4B1}"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7CF3ED21-64FD-6342-B441-1D516719606E}">
      <dgm:prSet/>
      <dgm:spPr>
        <a:solidFill>
          <a:srgbClr val="660066"/>
        </a:solidFill>
        <a:ln>
          <a:solidFill>
            <a:srgbClr val="9FCBF2"/>
          </a:solidFill>
        </a:ln>
      </dgm:spPr>
      <dgm:t>
        <a:bodyPr/>
        <a:lstStyle/>
        <a:p>
          <a:pPr rtl="0"/>
          <a:r>
            <a:rPr lang="en-US" b="1"/>
            <a:t>Professionalism Observation or Conference </a:t>
          </a:r>
        </a:p>
      </dgm:t>
    </dgm:pt>
    <dgm:pt modelId="{D762663F-3E23-6E4E-BFCD-EA470955098C}" type="parTrans" cxnId="{13D75498-16F7-F548-8AF2-A0BAE693D202}">
      <dgm:prSet/>
      <dgm:spPr/>
      <dgm:t>
        <a:bodyPr/>
        <a:lstStyle/>
        <a:p>
          <a:endParaRPr lang="en-US"/>
        </a:p>
      </dgm:t>
    </dgm:pt>
    <dgm:pt modelId="{24497548-37D5-A145-AA8A-85BB7754A302}" type="sibTrans" cxnId="{13D75498-16F7-F548-8AF2-A0BAE693D202}">
      <dgm:prSet/>
      <dgm:spPr/>
      <dgm:t>
        <a:bodyPr/>
        <a:lstStyle/>
        <a:p>
          <a:endParaRPr lang="en-US"/>
        </a:p>
      </dgm:t>
    </dgm:pt>
    <dgm:pt modelId="{A6DC5D1C-B20F-7D4E-82B2-FB3F553BDDDE}">
      <dgm:prSet/>
      <dgm:spPr>
        <a:solidFill>
          <a:srgbClr val="660066"/>
        </a:solidFill>
      </dgm:spPr>
      <dgm:t>
        <a:bodyPr/>
        <a:lstStyle/>
        <a:p>
          <a:pPr rtl="0"/>
          <a:r>
            <a:rPr lang="en-US" b="1" i="0" baseline="0"/>
            <a:t>Formal Classroom</a:t>
          </a:r>
          <a:endParaRPr lang="en-US" b="1"/>
        </a:p>
      </dgm:t>
    </dgm:pt>
    <dgm:pt modelId="{DA2B459C-28D9-004F-8116-2AC2ECC8ABCB}" type="parTrans" cxnId="{4D915AFE-D45B-144A-93D6-E56522DA7EAE}">
      <dgm:prSet/>
      <dgm:spPr/>
      <dgm:t>
        <a:bodyPr/>
        <a:lstStyle/>
        <a:p>
          <a:endParaRPr lang="en-US"/>
        </a:p>
      </dgm:t>
    </dgm:pt>
    <dgm:pt modelId="{CD05AA54-BC3F-2749-B5AA-53AEC5269265}" type="sibTrans" cxnId="{4D915AFE-D45B-144A-93D6-E56522DA7EAE}">
      <dgm:prSet/>
      <dgm:spPr/>
      <dgm:t>
        <a:bodyPr/>
        <a:lstStyle/>
        <a:p>
          <a:endParaRPr lang="en-US"/>
        </a:p>
      </dgm:t>
    </dgm:pt>
    <dgm:pt modelId="{680FD96E-8449-424E-8511-1D4A518CE07D}">
      <dgm:prSet/>
      <dgm:spPr>
        <a:solidFill>
          <a:srgbClr val="660066"/>
        </a:solidFill>
      </dgm:spPr>
      <dgm:t>
        <a:bodyPr/>
        <a:lstStyle/>
        <a:p>
          <a:pPr rtl="0"/>
          <a:r>
            <a:rPr lang="en-US" b="1" dirty="0"/>
            <a:t>Extended Classroom</a:t>
          </a:r>
        </a:p>
      </dgm:t>
    </dgm:pt>
    <dgm:pt modelId="{D450292B-ACA3-2141-9E24-77453FF45071}" type="parTrans" cxnId="{7FD741FC-3318-0649-9710-14952876D252}">
      <dgm:prSet/>
      <dgm:spPr/>
      <dgm:t>
        <a:bodyPr/>
        <a:lstStyle/>
        <a:p>
          <a:endParaRPr lang="en-US"/>
        </a:p>
      </dgm:t>
    </dgm:pt>
    <dgm:pt modelId="{52C534C5-5B15-EE44-8619-9A87388DBE04}" type="sibTrans" cxnId="{7FD741FC-3318-0649-9710-14952876D252}">
      <dgm:prSet/>
      <dgm:spPr/>
      <dgm:t>
        <a:bodyPr/>
        <a:lstStyle/>
        <a:p>
          <a:endParaRPr lang="en-US"/>
        </a:p>
      </dgm:t>
    </dgm:pt>
    <dgm:pt modelId="{4DB729C6-BDCA-0346-A5F6-4A0275F9BE68}">
      <dgm:prSet/>
      <dgm:spPr>
        <a:solidFill>
          <a:srgbClr val="660066"/>
        </a:solidFill>
      </dgm:spPr>
      <dgm:t>
        <a:bodyPr/>
        <a:lstStyle/>
        <a:p>
          <a:pPr rtl="0"/>
          <a:r>
            <a:rPr lang="en-US" b="1" i="0" baseline="0"/>
            <a:t>Series</a:t>
          </a:r>
          <a:r>
            <a:rPr lang="en-US" b="1" i="0"/>
            <a:t> of Informal Classroom</a:t>
          </a:r>
          <a:endParaRPr lang="en-US" b="1"/>
        </a:p>
      </dgm:t>
    </dgm:pt>
    <dgm:pt modelId="{022FFDEC-EDBF-0844-BC98-BCB62DC5F4CA}" type="parTrans" cxnId="{51BED852-527F-A44B-96D9-C3F8679E01FA}">
      <dgm:prSet/>
      <dgm:spPr/>
      <dgm:t>
        <a:bodyPr/>
        <a:lstStyle/>
        <a:p>
          <a:endParaRPr lang="en-US"/>
        </a:p>
      </dgm:t>
    </dgm:pt>
    <dgm:pt modelId="{27B790C5-16B0-934D-A1F1-48A4A51B6FFD}" type="sibTrans" cxnId="{51BED852-527F-A44B-96D9-C3F8679E01FA}">
      <dgm:prSet/>
      <dgm:spPr/>
      <dgm:t>
        <a:bodyPr/>
        <a:lstStyle/>
        <a:p>
          <a:endParaRPr lang="en-US"/>
        </a:p>
      </dgm:t>
    </dgm:pt>
    <dgm:pt modelId="{5FFD338F-35E5-0141-A455-9E28015BDCE9}">
      <dgm:prSet/>
      <dgm:spPr>
        <a:solidFill>
          <a:srgbClr val="660066"/>
        </a:solidFill>
      </dgm:spPr>
      <dgm:t>
        <a:bodyPr/>
        <a:lstStyle/>
        <a:p>
          <a:pPr rtl="0"/>
          <a:r>
            <a:rPr lang="en-US" b="1" dirty="0"/>
            <a:t>Student Engagement Analysis (observation that tracks student engagement or other response)</a:t>
          </a:r>
          <a:r>
            <a:rPr lang="en-US" b="1" i="0" dirty="0"/>
            <a:t> </a:t>
          </a:r>
          <a:endParaRPr lang="en-US" b="1" dirty="0"/>
        </a:p>
      </dgm:t>
    </dgm:pt>
    <dgm:pt modelId="{7A44F278-EB63-8944-994B-ACCE280C464E}" type="parTrans" cxnId="{214EAFA9-B991-1B4B-9B0F-5BD2C43FFF6A}">
      <dgm:prSet/>
      <dgm:spPr/>
      <dgm:t>
        <a:bodyPr/>
        <a:lstStyle/>
        <a:p>
          <a:endParaRPr lang="en-US"/>
        </a:p>
      </dgm:t>
    </dgm:pt>
    <dgm:pt modelId="{0C847242-31D6-C44B-89FD-4923F09F8586}" type="sibTrans" cxnId="{214EAFA9-B991-1B4B-9B0F-5BD2C43FFF6A}">
      <dgm:prSet/>
      <dgm:spPr/>
      <dgm:t>
        <a:bodyPr/>
        <a:lstStyle/>
        <a:p>
          <a:endParaRPr lang="en-US"/>
        </a:p>
      </dgm:t>
    </dgm:pt>
    <dgm:pt modelId="{720A1647-BEA9-5B41-ADA0-64BD19F64B0A}" type="pres">
      <dgm:prSet presAssocID="{DB1F403D-DB43-0F4E-805B-D208A443D4B1}" presName="Name0" presStyleCnt="0">
        <dgm:presLayoutVars>
          <dgm:chMax val="7"/>
          <dgm:chPref val="7"/>
          <dgm:dir/>
        </dgm:presLayoutVars>
      </dgm:prSet>
      <dgm:spPr/>
    </dgm:pt>
    <dgm:pt modelId="{6CFCE99C-852F-1641-84C5-379E164CB828}" type="pres">
      <dgm:prSet presAssocID="{DB1F403D-DB43-0F4E-805B-D208A443D4B1}" presName="Name1" presStyleCnt="0"/>
      <dgm:spPr/>
    </dgm:pt>
    <dgm:pt modelId="{406755D1-9681-F44E-9BA7-022FF019C071}" type="pres">
      <dgm:prSet presAssocID="{DB1F403D-DB43-0F4E-805B-D208A443D4B1}" presName="cycle" presStyleCnt="0"/>
      <dgm:spPr/>
    </dgm:pt>
    <dgm:pt modelId="{AF88E4DD-A0AA-F045-93CB-5A2EC66AB71B}" type="pres">
      <dgm:prSet presAssocID="{DB1F403D-DB43-0F4E-805B-D208A443D4B1}" presName="srcNode" presStyleLbl="node1" presStyleIdx="0" presStyleCnt="5"/>
      <dgm:spPr/>
    </dgm:pt>
    <dgm:pt modelId="{165D8B7D-CA3B-AB4F-97BF-5554CDE94C0D}" type="pres">
      <dgm:prSet presAssocID="{DB1F403D-DB43-0F4E-805B-D208A443D4B1}" presName="conn" presStyleLbl="parChTrans1D2" presStyleIdx="0" presStyleCnt="1"/>
      <dgm:spPr/>
    </dgm:pt>
    <dgm:pt modelId="{E918AF6D-BE5E-3848-B177-2CB367959EF8}" type="pres">
      <dgm:prSet presAssocID="{DB1F403D-DB43-0F4E-805B-D208A443D4B1}" presName="extraNode" presStyleLbl="node1" presStyleIdx="0" presStyleCnt="5"/>
      <dgm:spPr/>
    </dgm:pt>
    <dgm:pt modelId="{BE901819-F1F3-D24B-9F6C-7418ED50B70D}" type="pres">
      <dgm:prSet presAssocID="{DB1F403D-DB43-0F4E-805B-D208A443D4B1}" presName="dstNode" presStyleLbl="node1" presStyleIdx="0" presStyleCnt="5"/>
      <dgm:spPr/>
    </dgm:pt>
    <dgm:pt modelId="{85762CBB-8B07-0049-AA05-87DA95F38951}" type="pres">
      <dgm:prSet presAssocID="{7CF3ED21-64FD-6342-B441-1D516719606E}" presName="text_1" presStyleLbl="node1" presStyleIdx="0" presStyleCnt="5">
        <dgm:presLayoutVars>
          <dgm:bulletEnabled val="1"/>
        </dgm:presLayoutVars>
      </dgm:prSet>
      <dgm:spPr/>
    </dgm:pt>
    <dgm:pt modelId="{D1B3BBB1-6E35-7543-83C2-99CDD4427387}" type="pres">
      <dgm:prSet presAssocID="{7CF3ED21-64FD-6342-B441-1D516719606E}" presName="accent_1" presStyleCnt="0"/>
      <dgm:spPr/>
    </dgm:pt>
    <dgm:pt modelId="{638ACB65-3228-2742-8FC9-5053BC835522}" type="pres">
      <dgm:prSet presAssocID="{7CF3ED21-64FD-6342-B441-1D516719606E}" presName="accentRepeatNode" presStyleLbl="solidFgAcc1" presStyleIdx="0" presStyleCnt="5"/>
      <dgm:spPr/>
    </dgm:pt>
    <dgm:pt modelId="{B6233C80-6565-3848-85EB-CCD3ACF1E390}" type="pres">
      <dgm:prSet presAssocID="{A6DC5D1C-B20F-7D4E-82B2-FB3F553BDDDE}" presName="text_2" presStyleLbl="node1" presStyleIdx="1" presStyleCnt="5">
        <dgm:presLayoutVars>
          <dgm:bulletEnabled val="1"/>
        </dgm:presLayoutVars>
      </dgm:prSet>
      <dgm:spPr/>
    </dgm:pt>
    <dgm:pt modelId="{FB3F6EB0-EA67-BB42-89E5-5A4CA28BB4BE}" type="pres">
      <dgm:prSet presAssocID="{A6DC5D1C-B20F-7D4E-82B2-FB3F553BDDDE}" presName="accent_2" presStyleCnt="0"/>
      <dgm:spPr/>
    </dgm:pt>
    <dgm:pt modelId="{A7B7E081-0B9E-0348-B210-6779811E7316}" type="pres">
      <dgm:prSet presAssocID="{A6DC5D1C-B20F-7D4E-82B2-FB3F553BDDDE}" presName="accentRepeatNode" presStyleLbl="solidFgAcc1" presStyleIdx="1" presStyleCnt="5"/>
      <dgm:spPr/>
    </dgm:pt>
    <dgm:pt modelId="{5F6B1C00-CCCC-1F4F-A4F4-2E6E4B1C7100}" type="pres">
      <dgm:prSet presAssocID="{680FD96E-8449-424E-8511-1D4A518CE07D}" presName="text_3" presStyleLbl="node1" presStyleIdx="2" presStyleCnt="5">
        <dgm:presLayoutVars>
          <dgm:bulletEnabled val="1"/>
        </dgm:presLayoutVars>
      </dgm:prSet>
      <dgm:spPr/>
    </dgm:pt>
    <dgm:pt modelId="{89FC6CCE-33D7-764B-9ABA-BF6536986A86}" type="pres">
      <dgm:prSet presAssocID="{680FD96E-8449-424E-8511-1D4A518CE07D}" presName="accent_3" presStyleCnt="0"/>
      <dgm:spPr/>
    </dgm:pt>
    <dgm:pt modelId="{761E2C1C-AA7A-D440-8750-FABAA4787688}" type="pres">
      <dgm:prSet presAssocID="{680FD96E-8449-424E-8511-1D4A518CE07D}" presName="accentRepeatNode" presStyleLbl="solidFgAcc1" presStyleIdx="2" presStyleCnt="5"/>
      <dgm:spPr/>
    </dgm:pt>
    <dgm:pt modelId="{67A3ED02-26E8-1E42-ACA3-E131B75971FF}" type="pres">
      <dgm:prSet presAssocID="{4DB729C6-BDCA-0346-A5F6-4A0275F9BE68}" presName="text_4" presStyleLbl="node1" presStyleIdx="3" presStyleCnt="5">
        <dgm:presLayoutVars>
          <dgm:bulletEnabled val="1"/>
        </dgm:presLayoutVars>
      </dgm:prSet>
      <dgm:spPr/>
    </dgm:pt>
    <dgm:pt modelId="{6F33ECEC-9DDF-864B-AE2E-79ABCA595152}" type="pres">
      <dgm:prSet presAssocID="{4DB729C6-BDCA-0346-A5F6-4A0275F9BE68}" presName="accent_4" presStyleCnt="0"/>
      <dgm:spPr/>
    </dgm:pt>
    <dgm:pt modelId="{544BD5BA-809A-4F4B-9B89-1CCD577D6341}" type="pres">
      <dgm:prSet presAssocID="{4DB729C6-BDCA-0346-A5F6-4A0275F9BE68}" presName="accentRepeatNode" presStyleLbl="solidFgAcc1" presStyleIdx="3" presStyleCnt="5"/>
      <dgm:spPr/>
    </dgm:pt>
    <dgm:pt modelId="{7E979D8D-CD58-3B44-8893-E19A53C9E77B}" type="pres">
      <dgm:prSet presAssocID="{5FFD338F-35E5-0141-A455-9E28015BDCE9}" presName="text_5" presStyleLbl="node1" presStyleIdx="4" presStyleCnt="5">
        <dgm:presLayoutVars>
          <dgm:bulletEnabled val="1"/>
        </dgm:presLayoutVars>
      </dgm:prSet>
      <dgm:spPr/>
    </dgm:pt>
    <dgm:pt modelId="{7DC2A2E2-3E99-3C40-853B-BFC5EC2B0190}" type="pres">
      <dgm:prSet presAssocID="{5FFD338F-35E5-0141-A455-9E28015BDCE9}" presName="accent_5" presStyleCnt="0"/>
      <dgm:spPr/>
    </dgm:pt>
    <dgm:pt modelId="{007A47BC-70F5-3947-9086-218946A5989E}" type="pres">
      <dgm:prSet presAssocID="{5FFD338F-35E5-0141-A455-9E28015BDCE9}" presName="accentRepeatNode" presStyleLbl="solidFgAcc1" presStyleIdx="4" presStyleCnt="5"/>
      <dgm:spPr/>
    </dgm:pt>
  </dgm:ptLst>
  <dgm:cxnLst>
    <dgm:cxn modelId="{F871A11F-C9FF-9346-8036-5782C58BA843}" type="presOf" srcId="{7CF3ED21-64FD-6342-B441-1D516719606E}" destId="{85762CBB-8B07-0049-AA05-87DA95F38951}" srcOrd="0" destOrd="0" presId="urn:microsoft.com/office/officeart/2008/layout/VerticalCurvedList"/>
    <dgm:cxn modelId="{51BED852-527F-A44B-96D9-C3F8679E01FA}" srcId="{DB1F403D-DB43-0F4E-805B-D208A443D4B1}" destId="{4DB729C6-BDCA-0346-A5F6-4A0275F9BE68}" srcOrd="3" destOrd="0" parTransId="{022FFDEC-EDBF-0844-BC98-BCB62DC5F4CA}" sibTransId="{27B790C5-16B0-934D-A1F1-48A4A51B6FFD}"/>
    <dgm:cxn modelId="{0F9D0B7E-D457-D348-A677-C7D1FFA7D7F0}" type="presOf" srcId="{A6DC5D1C-B20F-7D4E-82B2-FB3F553BDDDE}" destId="{B6233C80-6565-3848-85EB-CCD3ACF1E390}" srcOrd="0" destOrd="0" presId="urn:microsoft.com/office/officeart/2008/layout/VerticalCurvedList"/>
    <dgm:cxn modelId="{DF90318C-7024-E441-8C9F-B141D84FD968}" type="presOf" srcId="{4DB729C6-BDCA-0346-A5F6-4A0275F9BE68}" destId="{67A3ED02-26E8-1E42-ACA3-E131B75971FF}" srcOrd="0" destOrd="0" presId="urn:microsoft.com/office/officeart/2008/layout/VerticalCurvedList"/>
    <dgm:cxn modelId="{13D75498-16F7-F548-8AF2-A0BAE693D202}" srcId="{DB1F403D-DB43-0F4E-805B-D208A443D4B1}" destId="{7CF3ED21-64FD-6342-B441-1D516719606E}" srcOrd="0" destOrd="0" parTransId="{D762663F-3E23-6E4E-BFCD-EA470955098C}" sibTransId="{24497548-37D5-A145-AA8A-85BB7754A302}"/>
    <dgm:cxn modelId="{578951A0-5FF4-6B40-9A83-870A72759A31}" type="presOf" srcId="{24497548-37D5-A145-AA8A-85BB7754A302}" destId="{165D8B7D-CA3B-AB4F-97BF-5554CDE94C0D}" srcOrd="0" destOrd="0" presId="urn:microsoft.com/office/officeart/2008/layout/VerticalCurvedList"/>
    <dgm:cxn modelId="{214EAFA9-B991-1B4B-9B0F-5BD2C43FFF6A}" srcId="{DB1F403D-DB43-0F4E-805B-D208A443D4B1}" destId="{5FFD338F-35E5-0141-A455-9E28015BDCE9}" srcOrd="4" destOrd="0" parTransId="{7A44F278-EB63-8944-994B-ACCE280C464E}" sibTransId="{0C847242-31D6-C44B-89FD-4923F09F8586}"/>
    <dgm:cxn modelId="{DB1A1CBE-D211-9F45-B346-471F946C5DB3}" type="presOf" srcId="{680FD96E-8449-424E-8511-1D4A518CE07D}" destId="{5F6B1C00-CCCC-1F4F-A4F4-2E6E4B1C7100}" srcOrd="0" destOrd="0" presId="urn:microsoft.com/office/officeart/2008/layout/VerticalCurvedList"/>
    <dgm:cxn modelId="{2B85B4E6-64AD-6B42-AD7B-1942D193A976}" type="presOf" srcId="{DB1F403D-DB43-0F4E-805B-D208A443D4B1}" destId="{720A1647-BEA9-5B41-ADA0-64BD19F64B0A}" srcOrd="0" destOrd="0" presId="urn:microsoft.com/office/officeart/2008/layout/VerticalCurvedList"/>
    <dgm:cxn modelId="{F7C3A0E9-0B8E-4E42-9D57-319186241868}" type="presOf" srcId="{5FFD338F-35E5-0141-A455-9E28015BDCE9}" destId="{7E979D8D-CD58-3B44-8893-E19A53C9E77B}" srcOrd="0" destOrd="0" presId="urn:microsoft.com/office/officeart/2008/layout/VerticalCurvedList"/>
    <dgm:cxn modelId="{7FD741FC-3318-0649-9710-14952876D252}" srcId="{DB1F403D-DB43-0F4E-805B-D208A443D4B1}" destId="{680FD96E-8449-424E-8511-1D4A518CE07D}" srcOrd="2" destOrd="0" parTransId="{D450292B-ACA3-2141-9E24-77453FF45071}" sibTransId="{52C534C5-5B15-EE44-8619-9A87388DBE04}"/>
    <dgm:cxn modelId="{4D915AFE-D45B-144A-93D6-E56522DA7EAE}" srcId="{DB1F403D-DB43-0F4E-805B-D208A443D4B1}" destId="{A6DC5D1C-B20F-7D4E-82B2-FB3F553BDDDE}" srcOrd="1" destOrd="0" parTransId="{DA2B459C-28D9-004F-8116-2AC2ECC8ABCB}" sibTransId="{CD05AA54-BC3F-2749-B5AA-53AEC5269265}"/>
    <dgm:cxn modelId="{2E7BD760-542B-BC49-9F8E-14B49F09A659}" type="presParOf" srcId="{720A1647-BEA9-5B41-ADA0-64BD19F64B0A}" destId="{6CFCE99C-852F-1641-84C5-379E164CB828}" srcOrd="0" destOrd="0" presId="urn:microsoft.com/office/officeart/2008/layout/VerticalCurvedList"/>
    <dgm:cxn modelId="{E8DD0D13-70DD-F540-AA52-AE785BAC8EF1}" type="presParOf" srcId="{6CFCE99C-852F-1641-84C5-379E164CB828}" destId="{406755D1-9681-F44E-9BA7-022FF019C071}" srcOrd="0" destOrd="0" presId="urn:microsoft.com/office/officeart/2008/layout/VerticalCurvedList"/>
    <dgm:cxn modelId="{1692D354-DC67-5147-9946-5E0D71543483}" type="presParOf" srcId="{406755D1-9681-F44E-9BA7-022FF019C071}" destId="{AF88E4DD-A0AA-F045-93CB-5A2EC66AB71B}" srcOrd="0" destOrd="0" presId="urn:microsoft.com/office/officeart/2008/layout/VerticalCurvedList"/>
    <dgm:cxn modelId="{12C88DA3-2646-6148-927D-4FB2A2616593}" type="presParOf" srcId="{406755D1-9681-F44E-9BA7-022FF019C071}" destId="{165D8B7D-CA3B-AB4F-97BF-5554CDE94C0D}" srcOrd="1" destOrd="0" presId="urn:microsoft.com/office/officeart/2008/layout/VerticalCurvedList"/>
    <dgm:cxn modelId="{F4EE4883-919E-0446-B6CE-2798EF65FAB6}" type="presParOf" srcId="{406755D1-9681-F44E-9BA7-022FF019C071}" destId="{E918AF6D-BE5E-3848-B177-2CB367959EF8}" srcOrd="2" destOrd="0" presId="urn:microsoft.com/office/officeart/2008/layout/VerticalCurvedList"/>
    <dgm:cxn modelId="{0A3CF04F-9526-0446-B3A8-BDA170BE5F41}" type="presParOf" srcId="{406755D1-9681-F44E-9BA7-022FF019C071}" destId="{BE901819-F1F3-D24B-9F6C-7418ED50B70D}" srcOrd="3" destOrd="0" presId="urn:microsoft.com/office/officeart/2008/layout/VerticalCurvedList"/>
    <dgm:cxn modelId="{E7CE88C8-79E7-5445-B3AD-6CB13EB74D3F}" type="presParOf" srcId="{6CFCE99C-852F-1641-84C5-379E164CB828}" destId="{85762CBB-8B07-0049-AA05-87DA95F38951}" srcOrd="1" destOrd="0" presId="urn:microsoft.com/office/officeart/2008/layout/VerticalCurvedList"/>
    <dgm:cxn modelId="{A5FA1162-D4B5-3449-8E4E-C4BFD367B551}" type="presParOf" srcId="{6CFCE99C-852F-1641-84C5-379E164CB828}" destId="{D1B3BBB1-6E35-7543-83C2-99CDD4427387}" srcOrd="2" destOrd="0" presId="urn:microsoft.com/office/officeart/2008/layout/VerticalCurvedList"/>
    <dgm:cxn modelId="{33FFB7CE-1026-6E44-AF13-5540B8F8B5CE}" type="presParOf" srcId="{D1B3BBB1-6E35-7543-83C2-99CDD4427387}" destId="{638ACB65-3228-2742-8FC9-5053BC835522}" srcOrd="0" destOrd="0" presId="urn:microsoft.com/office/officeart/2008/layout/VerticalCurvedList"/>
    <dgm:cxn modelId="{367B0914-E847-B445-87AD-64E386BCA72F}" type="presParOf" srcId="{6CFCE99C-852F-1641-84C5-379E164CB828}" destId="{B6233C80-6565-3848-85EB-CCD3ACF1E390}" srcOrd="3" destOrd="0" presId="urn:microsoft.com/office/officeart/2008/layout/VerticalCurvedList"/>
    <dgm:cxn modelId="{E78461E5-6960-794C-8CE8-E5FCDD509DBB}" type="presParOf" srcId="{6CFCE99C-852F-1641-84C5-379E164CB828}" destId="{FB3F6EB0-EA67-BB42-89E5-5A4CA28BB4BE}" srcOrd="4" destOrd="0" presId="urn:microsoft.com/office/officeart/2008/layout/VerticalCurvedList"/>
    <dgm:cxn modelId="{64C10CAF-5323-C747-89E0-2AD3D3F6BF99}" type="presParOf" srcId="{FB3F6EB0-EA67-BB42-89E5-5A4CA28BB4BE}" destId="{A7B7E081-0B9E-0348-B210-6779811E7316}" srcOrd="0" destOrd="0" presId="urn:microsoft.com/office/officeart/2008/layout/VerticalCurvedList"/>
    <dgm:cxn modelId="{3306BF1B-C94B-6B40-841E-502D8A02C8F8}" type="presParOf" srcId="{6CFCE99C-852F-1641-84C5-379E164CB828}" destId="{5F6B1C00-CCCC-1F4F-A4F4-2E6E4B1C7100}" srcOrd="5" destOrd="0" presId="urn:microsoft.com/office/officeart/2008/layout/VerticalCurvedList"/>
    <dgm:cxn modelId="{74C387BC-3ECB-8842-A803-4A9549CAF4F2}" type="presParOf" srcId="{6CFCE99C-852F-1641-84C5-379E164CB828}" destId="{89FC6CCE-33D7-764B-9ABA-BF6536986A86}" srcOrd="6" destOrd="0" presId="urn:microsoft.com/office/officeart/2008/layout/VerticalCurvedList"/>
    <dgm:cxn modelId="{57185AE4-4375-CE4E-9037-29F5196B0FED}" type="presParOf" srcId="{89FC6CCE-33D7-764B-9ABA-BF6536986A86}" destId="{761E2C1C-AA7A-D440-8750-FABAA4787688}" srcOrd="0" destOrd="0" presId="urn:microsoft.com/office/officeart/2008/layout/VerticalCurvedList"/>
    <dgm:cxn modelId="{5921942C-D68A-A34B-BF8B-7BF25DC9775E}" type="presParOf" srcId="{6CFCE99C-852F-1641-84C5-379E164CB828}" destId="{67A3ED02-26E8-1E42-ACA3-E131B75971FF}" srcOrd="7" destOrd="0" presId="urn:microsoft.com/office/officeart/2008/layout/VerticalCurvedList"/>
    <dgm:cxn modelId="{4850214B-C8A1-124A-B57C-0FD4FA8DB204}" type="presParOf" srcId="{6CFCE99C-852F-1641-84C5-379E164CB828}" destId="{6F33ECEC-9DDF-864B-AE2E-79ABCA595152}" srcOrd="8" destOrd="0" presId="urn:microsoft.com/office/officeart/2008/layout/VerticalCurvedList"/>
    <dgm:cxn modelId="{A93B5B5B-69E9-3C49-B17E-8C37A9757D7C}" type="presParOf" srcId="{6F33ECEC-9DDF-864B-AE2E-79ABCA595152}" destId="{544BD5BA-809A-4F4B-9B89-1CCD577D6341}" srcOrd="0" destOrd="0" presId="urn:microsoft.com/office/officeart/2008/layout/VerticalCurvedList"/>
    <dgm:cxn modelId="{12EFD6A9-F5A3-4C40-8012-681FF6945154}" type="presParOf" srcId="{6CFCE99C-852F-1641-84C5-379E164CB828}" destId="{7E979D8D-CD58-3B44-8893-E19A53C9E77B}" srcOrd="9" destOrd="0" presId="urn:microsoft.com/office/officeart/2008/layout/VerticalCurvedList"/>
    <dgm:cxn modelId="{235DCC26-3894-CD41-B958-94FB1D0BCAE5}" type="presParOf" srcId="{6CFCE99C-852F-1641-84C5-379E164CB828}" destId="{7DC2A2E2-3E99-3C40-853B-BFC5EC2B0190}" srcOrd="10" destOrd="0" presId="urn:microsoft.com/office/officeart/2008/layout/VerticalCurvedList"/>
    <dgm:cxn modelId="{79A216D6-3DF9-B04A-A523-AE54E40DEC39}" type="presParOf" srcId="{7DC2A2E2-3E99-3C40-853B-BFC5EC2B0190}" destId="{007A47BC-70F5-3947-9086-218946A598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04139-5772-CC44-A6CC-9571A1AF6E41}">
      <dsp:nvSpPr>
        <dsp:cNvPr id="0" name=""/>
        <dsp:cNvSpPr/>
      </dsp:nvSpPr>
      <dsp:spPr>
        <a:xfrm>
          <a:off x="2667" y="22800"/>
          <a:ext cx="2600324" cy="1008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Teacher-selected</a:t>
          </a:r>
        </a:p>
      </dsp:txBody>
      <dsp:txXfrm>
        <a:off x="2667" y="22800"/>
        <a:ext cx="2600324" cy="1008000"/>
      </dsp:txXfrm>
    </dsp:sp>
    <dsp:sp modelId="{70FCE1C6-C1FB-6349-BB79-9B21C92457F1}">
      <dsp:nvSpPr>
        <dsp:cNvPr id="0" name=""/>
        <dsp:cNvSpPr/>
      </dsp:nvSpPr>
      <dsp:spPr>
        <a:xfrm>
          <a:off x="2667" y="1030800"/>
          <a:ext cx="2600324" cy="15371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50000"/>
            </a:lnSpc>
            <a:spcBef>
              <a:spcPct val="0"/>
            </a:spcBef>
            <a:spcAft>
              <a:spcPct val="15000"/>
            </a:spcAft>
            <a:buChar char="•"/>
          </a:pPr>
          <a:r>
            <a:rPr lang="en-US" sz="1700" kern="1200" dirty="0"/>
            <a:t>1 Peer POC</a:t>
          </a:r>
        </a:p>
        <a:p>
          <a:pPr marL="171450" lvl="1" indent="-171450" algn="l" defTabSz="755650">
            <a:lnSpc>
              <a:spcPct val="150000"/>
            </a:lnSpc>
            <a:spcBef>
              <a:spcPct val="0"/>
            </a:spcBef>
            <a:spcAft>
              <a:spcPct val="15000"/>
            </a:spcAft>
            <a:buChar char="•"/>
          </a:pPr>
          <a:r>
            <a:rPr lang="en-US" sz="1700" kern="1200" dirty="0"/>
            <a:t>1 Evaluator POC</a:t>
          </a:r>
        </a:p>
      </dsp:txBody>
      <dsp:txXfrm>
        <a:off x="2667" y="1030800"/>
        <a:ext cx="2600324" cy="1537199"/>
      </dsp:txXfrm>
    </dsp:sp>
    <dsp:sp modelId="{70EFBAE4-C6A6-CB48-A493-03A5CCE8ED71}">
      <dsp:nvSpPr>
        <dsp:cNvPr id="0" name=""/>
        <dsp:cNvSpPr/>
      </dsp:nvSpPr>
      <dsp:spPr>
        <a:xfrm>
          <a:off x="2967037" y="22800"/>
          <a:ext cx="2600324" cy="1008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Required</a:t>
          </a:r>
          <a:endParaRPr lang="en-US" sz="3000" b="1" kern="1200" dirty="0"/>
        </a:p>
      </dsp:txBody>
      <dsp:txXfrm>
        <a:off x="2967037" y="22800"/>
        <a:ext cx="2600324" cy="1008000"/>
      </dsp:txXfrm>
    </dsp:sp>
    <dsp:sp modelId="{4E15FC9C-78E1-A247-B4EB-AC396A7206E2}">
      <dsp:nvSpPr>
        <dsp:cNvPr id="0" name=""/>
        <dsp:cNvSpPr/>
      </dsp:nvSpPr>
      <dsp:spPr>
        <a:xfrm>
          <a:off x="2967037" y="1030800"/>
          <a:ext cx="2600324" cy="15371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50000"/>
            </a:lnSpc>
            <a:spcBef>
              <a:spcPct val="0"/>
            </a:spcBef>
            <a:spcAft>
              <a:spcPct val="15000"/>
            </a:spcAft>
            <a:buChar char="•"/>
          </a:pPr>
          <a:r>
            <a:rPr lang="en-US" sz="1700" kern="1200" dirty="0"/>
            <a:t>1 Peer Observation</a:t>
          </a:r>
        </a:p>
        <a:p>
          <a:pPr marL="171450" lvl="1" indent="-171450" algn="l" defTabSz="755650">
            <a:lnSpc>
              <a:spcPct val="100000"/>
            </a:lnSpc>
            <a:spcBef>
              <a:spcPct val="0"/>
            </a:spcBef>
            <a:spcAft>
              <a:spcPct val="15000"/>
            </a:spcAft>
            <a:buChar char="•"/>
          </a:pPr>
          <a:r>
            <a:rPr lang="en-US" sz="1700" kern="1200" dirty="0"/>
            <a:t>1 Formal Observation </a:t>
          </a:r>
        </a:p>
      </dsp:txBody>
      <dsp:txXfrm>
        <a:off x="2967037" y="1030800"/>
        <a:ext cx="2600324" cy="1537199"/>
      </dsp:txXfrm>
    </dsp:sp>
    <dsp:sp modelId="{CD0E8F57-FEC4-4C41-9F2D-C461F5DD36A5}">
      <dsp:nvSpPr>
        <dsp:cNvPr id="0" name=""/>
        <dsp:cNvSpPr/>
      </dsp:nvSpPr>
      <dsp:spPr>
        <a:xfrm>
          <a:off x="5931407" y="22800"/>
          <a:ext cx="2600324" cy="1008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Evaluator-selected</a:t>
          </a:r>
          <a:endParaRPr lang="en-US" sz="3000" b="1" kern="1200" dirty="0"/>
        </a:p>
      </dsp:txBody>
      <dsp:txXfrm>
        <a:off x="5931407" y="22800"/>
        <a:ext cx="2600324" cy="1008000"/>
      </dsp:txXfrm>
    </dsp:sp>
    <dsp:sp modelId="{BE16D8D0-73A4-2F4F-9777-615ED22C807F}">
      <dsp:nvSpPr>
        <dsp:cNvPr id="0" name=""/>
        <dsp:cNvSpPr/>
      </dsp:nvSpPr>
      <dsp:spPr>
        <a:xfrm>
          <a:off x="5931407" y="1030800"/>
          <a:ext cx="2600324" cy="15371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50000"/>
            </a:lnSpc>
            <a:spcBef>
              <a:spcPct val="0"/>
            </a:spcBef>
            <a:spcAft>
              <a:spcPct val="15000"/>
            </a:spcAft>
            <a:buChar char="•"/>
          </a:pPr>
          <a:r>
            <a:rPr lang="en-US" sz="1700" kern="1200" dirty="0"/>
            <a:t>2 POCs</a:t>
          </a:r>
        </a:p>
      </dsp:txBody>
      <dsp:txXfrm>
        <a:off x="5931407" y="1030800"/>
        <a:ext cx="2600324" cy="1537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D8B7D-CA3B-AB4F-97BF-5554CDE94C0D}">
      <dsp:nvSpPr>
        <dsp:cNvPr id="0" name=""/>
        <dsp:cNvSpPr/>
      </dsp:nvSpPr>
      <dsp:spPr>
        <a:xfrm>
          <a:off x="-5341500" y="-817996"/>
          <a:ext cx="6360393" cy="6360393"/>
        </a:xfrm>
        <a:prstGeom prst="blockArc">
          <a:avLst>
            <a:gd name="adj1" fmla="val 18900000"/>
            <a:gd name="adj2" fmla="val 2700000"/>
            <a:gd name="adj3" fmla="val 34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762CBB-8B07-0049-AA05-87DA95F38951}">
      <dsp:nvSpPr>
        <dsp:cNvPr id="0" name=""/>
        <dsp:cNvSpPr/>
      </dsp:nvSpPr>
      <dsp:spPr>
        <a:xfrm>
          <a:off x="445563" y="295180"/>
          <a:ext cx="7713518" cy="590738"/>
        </a:xfrm>
        <a:prstGeom prst="rect">
          <a:avLst/>
        </a:prstGeom>
        <a:solidFill>
          <a:srgbClr val="660066"/>
        </a:solidFill>
        <a:ln>
          <a:solidFill>
            <a:srgbClr val="9FCBF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899"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a:t>Professionalism Observation or Conference </a:t>
          </a:r>
        </a:p>
      </dsp:txBody>
      <dsp:txXfrm>
        <a:off x="445563" y="295180"/>
        <a:ext cx="7713518" cy="590738"/>
      </dsp:txXfrm>
    </dsp:sp>
    <dsp:sp modelId="{638ACB65-3228-2742-8FC9-5053BC835522}">
      <dsp:nvSpPr>
        <dsp:cNvPr id="0" name=""/>
        <dsp:cNvSpPr/>
      </dsp:nvSpPr>
      <dsp:spPr>
        <a:xfrm>
          <a:off x="76351" y="221338"/>
          <a:ext cx="738423" cy="7384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233C80-6565-3848-85EB-CCD3ACF1E390}">
      <dsp:nvSpPr>
        <dsp:cNvPr id="0" name=""/>
        <dsp:cNvSpPr/>
      </dsp:nvSpPr>
      <dsp:spPr>
        <a:xfrm>
          <a:off x="868869" y="1181005"/>
          <a:ext cx="7290212" cy="590738"/>
        </a:xfrm>
        <a:prstGeom prst="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899"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0" kern="1200" baseline="0"/>
            <a:t>Formal Classroom</a:t>
          </a:r>
          <a:endParaRPr lang="en-US" sz="1800" b="1" kern="1200"/>
        </a:p>
      </dsp:txBody>
      <dsp:txXfrm>
        <a:off x="868869" y="1181005"/>
        <a:ext cx="7290212" cy="590738"/>
      </dsp:txXfrm>
    </dsp:sp>
    <dsp:sp modelId="{A7B7E081-0B9E-0348-B210-6779811E7316}">
      <dsp:nvSpPr>
        <dsp:cNvPr id="0" name=""/>
        <dsp:cNvSpPr/>
      </dsp:nvSpPr>
      <dsp:spPr>
        <a:xfrm>
          <a:off x="499657" y="1107163"/>
          <a:ext cx="738423" cy="7384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6B1C00-CCCC-1F4F-A4F4-2E6E4B1C7100}">
      <dsp:nvSpPr>
        <dsp:cNvPr id="0" name=""/>
        <dsp:cNvSpPr/>
      </dsp:nvSpPr>
      <dsp:spPr>
        <a:xfrm>
          <a:off x="998790" y="2066830"/>
          <a:ext cx="7160291" cy="590738"/>
        </a:xfrm>
        <a:prstGeom prst="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899"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t>Extended Classroom</a:t>
          </a:r>
        </a:p>
      </dsp:txBody>
      <dsp:txXfrm>
        <a:off x="998790" y="2066830"/>
        <a:ext cx="7160291" cy="590738"/>
      </dsp:txXfrm>
    </dsp:sp>
    <dsp:sp modelId="{761E2C1C-AA7A-D440-8750-FABAA4787688}">
      <dsp:nvSpPr>
        <dsp:cNvPr id="0" name=""/>
        <dsp:cNvSpPr/>
      </dsp:nvSpPr>
      <dsp:spPr>
        <a:xfrm>
          <a:off x="629578" y="1992988"/>
          <a:ext cx="738423" cy="7384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A3ED02-26E8-1E42-ACA3-E131B75971FF}">
      <dsp:nvSpPr>
        <dsp:cNvPr id="0" name=""/>
        <dsp:cNvSpPr/>
      </dsp:nvSpPr>
      <dsp:spPr>
        <a:xfrm>
          <a:off x="868869" y="2952655"/>
          <a:ext cx="7290212" cy="590738"/>
        </a:xfrm>
        <a:prstGeom prst="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899"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0" kern="1200" baseline="0"/>
            <a:t>Series</a:t>
          </a:r>
          <a:r>
            <a:rPr lang="en-US" sz="1800" b="1" i="0" kern="1200"/>
            <a:t> of Informal Classroom</a:t>
          </a:r>
          <a:endParaRPr lang="en-US" sz="1800" b="1" kern="1200"/>
        </a:p>
      </dsp:txBody>
      <dsp:txXfrm>
        <a:off x="868869" y="2952655"/>
        <a:ext cx="7290212" cy="590738"/>
      </dsp:txXfrm>
    </dsp:sp>
    <dsp:sp modelId="{544BD5BA-809A-4F4B-9B89-1CCD577D6341}">
      <dsp:nvSpPr>
        <dsp:cNvPr id="0" name=""/>
        <dsp:cNvSpPr/>
      </dsp:nvSpPr>
      <dsp:spPr>
        <a:xfrm>
          <a:off x="499657" y="2878813"/>
          <a:ext cx="738423" cy="7384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979D8D-CD58-3B44-8893-E19A53C9E77B}">
      <dsp:nvSpPr>
        <dsp:cNvPr id="0" name=""/>
        <dsp:cNvSpPr/>
      </dsp:nvSpPr>
      <dsp:spPr>
        <a:xfrm>
          <a:off x="445563" y="3838480"/>
          <a:ext cx="7713518" cy="590738"/>
        </a:xfrm>
        <a:prstGeom prst="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899"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t>Student Engagement Analysis (observation that tracks student engagement or other response)</a:t>
          </a:r>
          <a:r>
            <a:rPr lang="en-US" sz="1800" b="1" i="0" kern="1200" dirty="0"/>
            <a:t> </a:t>
          </a:r>
          <a:endParaRPr lang="en-US" sz="1800" b="1" kern="1200" dirty="0"/>
        </a:p>
      </dsp:txBody>
      <dsp:txXfrm>
        <a:off x="445563" y="3838480"/>
        <a:ext cx="7713518" cy="590738"/>
      </dsp:txXfrm>
    </dsp:sp>
    <dsp:sp modelId="{007A47BC-70F5-3947-9086-218946A5989E}">
      <dsp:nvSpPr>
        <dsp:cNvPr id="0" name=""/>
        <dsp:cNvSpPr/>
      </dsp:nvSpPr>
      <dsp:spPr>
        <a:xfrm>
          <a:off x="76351" y="3764638"/>
          <a:ext cx="738423" cy="7384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59A60F-D810-493B-B8AB-97918FAEE9A1}" type="datetimeFigureOut">
              <a:rPr lang="en-US" smtClean="0"/>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A5399-A582-43B0-AEBB-787DAF8B8B9F}" type="slidenum">
              <a:rPr lang="en-US" smtClean="0"/>
              <a:t>‹#›</a:t>
            </a:fld>
            <a:endParaRPr lang="en-US"/>
          </a:p>
        </p:txBody>
      </p:sp>
    </p:spTree>
    <p:extLst>
      <p:ext uri="{BB962C8B-B14F-4D97-AF65-F5344CB8AC3E}">
        <p14:creationId xmlns:p14="http://schemas.microsoft.com/office/powerpoint/2010/main" val="6294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 name="Footer Placeholder 3"/>
          <p:cNvSpPr txBox="1">
            <a:spLocks noGrp="1"/>
          </p:cNvSpPr>
          <p:nvPr/>
        </p:nvSpPr>
        <p:spPr>
          <a:xfrm>
            <a:off x="0" y="8685213"/>
            <a:ext cx="2971800" cy="457200"/>
          </a:xfrm>
          <a:prstGeom prst="rect">
            <a:avLst/>
          </a:prstGeom>
          <a:noFill/>
        </p:spPr>
        <p:txBody>
          <a:bodyPr lIns="90038" tIns="45020" rIns="90038" bIns="45020" anchor="b"/>
          <a:lstStyle/>
          <a:p>
            <a:pPr>
              <a:defRPr/>
            </a:pPr>
            <a:r>
              <a:rPr lang="en-US" sz="1200" dirty="0">
                <a:solidFill>
                  <a:prstClr val="black"/>
                </a:solidFill>
                <a:ea typeface="ＭＳ Ｐゴシック"/>
              </a:rPr>
              <a:t>Massachusetts Department of Elementary and Secondary Education</a:t>
            </a:r>
          </a:p>
        </p:txBody>
      </p:sp>
      <p:sp>
        <p:nvSpPr>
          <p:cNvPr id="5" name="Slide Number Placeholder 4"/>
          <p:cNvSpPr txBox="1">
            <a:spLocks noGrp="1"/>
          </p:cNvSpPr>
          <p:nvPr/>
        </p:nvSpPr>
        <p:spPr>
          <a:xfrm>
            <a:off x="3884614" y="8685213"/>
            <a:ext cx="2971800" cy="457200"/>
          </a:xfrm>
          <a:prstGeom prst="rect">
            <a:avLst/>
          </a:prstGeom>
          <a:noFill/>
        </p:spPr>
        <p:txBody>
          <a:bodyPr lIns="90038" tIns="45020" rIns="90038" bIns="45020" anchor="b"/>
          <a:lstStyle/>
          <a:p>
            <a:pPr algn="r">
              <a:defRPr/>
            </a:pPr>
            <a:fld id="{9B93981B-28AC-4877-A714-D20F48D611F8}" type="slidenum">
              <a:rPr lang="en-US" sz="1200">
                <a:solidFill>
                  <a:prstClr val="black"/>
                </a:solidFill>
                <a:ea typeface="ＭＳ Ｐゴシック"/>
              </a:rPr>
              <a:pPr algn="r">
                <a:defRPr/>
              </a:pPr>
              <a:t>1</a:t>
            </a:fld>
            <a:endParaRPr lang="en-US" sz="1200" dirty="0">
              <a:solidFill>
                <a:prstClr val="black"/>
              </a:solidFill>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A5399-A582-43B0-AEBB-787DAF8B8B9F}" type="slidenum">
              <a:rPr lang="en-US" smtClean="0"/>
              <a:t>29</a:t>
            </a:fld>
            <a:endParaRPr lang="en-US"/>
          </a:p>
        </p:txBody>
      </p:sp>
    </p:spTree>
    <p:extLst>
      <p:ext uri="{BB962C8B-B14F-4D97-AF65-F5344CB8AC3E}">
        <p14:creationId xmlns:p14="http://schemas.microsoft.com/office/powerpoint/2010/main" val="381980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A5399-A582-43B0-AEBB-787DAF8B8B9F}" type="slidenum">
              <a:rPr lang="en-US" smtClean="0"/>
              <a:t>30</a:t>
            </a:fld>
            <a:endParaRPr lang="en-US"/>
          </a:p>
        </p:txBody>
      </p:sp>
    </p:spTree>
    <p:extLst>
      <p:ext uri="{BB962C8B-B14F-4D97-AF65-F5344CB8AC3E}">
        <p14:creationId xmlns:p14="http://schemas.microsoft.com/office/powerpoint/2010/main" val="381980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59577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A5399-A582-43B0-AEBB-787DAF8B8B9F}" type="slidenum">
              <a:rPr lang="en-US" smtClean="0"/>
              <a:t>35</a:t>
            </a:fld>
            <a:endParaRPr lang="en-US"/>
          </a:p>
        </p:txBody>
      </p:sp>
    </p:spTree>
    <p:extLst>
      <p:ext uri="{BB962C8B-B14F-4D97-AF65-F5344CB8AC3E}">
        <p14:creationId xmlns:p14="http://schemas.microsoft.com/office/powerpoint/2010/main" val="52989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2629492-AC57-40A8-AE9D-DD8F2A0B33A1}" type="slidenum">
              <a:rPr lang="en-US" altLang="en-US">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78DAD337-33BF-4537-8999-36A77067DC8D}" type="slidenum">
              <a:rPr lang="en-US" altLang="en-US" smtClean="0">
                <a:solidFill>
                  <a:prstClr val="black"/>
                </a:solidFill>
              </a:rPr>
              <a:pPr eaLnBrk="1" hangingPunct="1"/>
              <a:t>4</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US" altLang="en-US">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B3CA40-AE25-4507-ADD7-4E0CEA5DBE70}" type="slidenum">
              <a:rPr lang="en-US" altLang="en-US">
                <a:latin typeface="Arial" charset="0"/>
              </a:rPr>
              <a:pPr eaLnBrk="1" hangingPunct="1">
                <a:spcBef>
                  <a:spcPct val="0"/>
                </a:spcBef>
              </a:pPr>
              <a:t>10</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A5399-A582-43B0-AEBB-787DAF8B8B9F}" type="slidenum">
              <a:rPr lang="en-US" smtClean="0"/>
              <a:t>13</a:t>
            </a:fld>
            <a:endParaRPr lang="en-US"/>
          </a:p>
        </p:txBody>
      </p:sp>
    </p:spTree>
    <p:extLst>
      <p:ext uri="{BB962C8B-B14F-4D97-AF65-F5344CB8AC3E}">
        <p14:creationId xmlns:p14="http://schemas.microsoft.com/office/powerpoint/2010/main" val="276588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A5399-A582-43B0-AEBB-787DAF8B8B9F}" type="slidenum">
              <a:rPr lang="en-US" smtClean="0"/>
              <a:t>15</a:t>
            </a:fld>
            <a:endParaRPr lang="en-US"/>
          </a:p>
        </p:txBody>
      </p:sp>
    </p:spTree>
    <p:extLst>
      <p:ext uri="{BB962C8B-B14F-4D97-AF65-F5344CB8AC3E}">
        <p14:creationId xmlns:p14="http://schemas.microsoft.com/office/powerpoint/2010/main" val="419507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59577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8018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59577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FC08912E-CB41-4BC2-BEE7-A4030DA27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308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E6C70CA-2E34-41E2-BFAE-3B21E667431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296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4E91564-5F07-4635-B969-C3208E1E63C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7784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le Placeholder 1"/>
          <p:cNvSpPr>
            <a:spLocks noGrp="1"/>
          </p:cNvSpPr>
          <p:nvPr>
            <p:ph type="title"/>
          </p:nvPr>
        </p:nvSpPr>
        <p:spPr bwMode="gray">
          <a:xfrm>
            <a:off x="1391407" y="3421539"/>
            <a:ext cx="7531931" cy="646331"/>
          </a:xfrm>
          <a:prstGeom prst="rect">
            <a:avLst/>
          </a:prstGeom>
          <a:noFill/>
          <a:ln w="9525">
            <a:noFill/>
            <a:miter lim="800000"/>
            <a:headEnd/>
            <a:tailEnd/>
          </a:ln>
        </p:spPr>
        <p:txBody>
          <a:bodyPr lIns="0" tIns="0" rIns="0" bIns="0">
            <a:spAutoFit/>
          </a:bodyPr>
          <a:lstStyle>
            <a:lvl1pPr>
              <a:defRPr sz="4200">
                <a:solidFill>
                  <a:schemeClr val="tx2">
                    <a:lumMod val="75000"/>
                  </a:schemeClr>
                </a:solidFill>
              </a:defRPr>
            </a:lvl1pPr>
          </a:lstStyle>
          <a:p>
            <a:pPr lvl="0"/>
            <a:r>
              <a:rPr lang="en-US"/>
              <a:t>Click to edit Master title style</a:t>
            </a:r>
            <a:endParaRPr lang="en-US" dirty="0"/>
          </a:p>
        </p:txBody>
      </p:sp>
      <p:sp>
        <p:nvSpPr>
          <p:cNvPr id="3" name="Text Placeholder 2"/>
          <p:cNvSpPr>
            <a:spLocks noGrp="1"/>
          </p:cNvSpPr>
          <p:nvPr>
            <p:ph type="body" sz="quarter" idx="10"/>
          </p:nvPr>
        </p:nvSpPr>
        <p:spPr>
          <a:xfrm>
            <a:off x="1389063" y="4241800"/>
            <a:ext cx="7534275" cy="1692771"/>
          </a:xfrm>
        </p:spPr>
        <p:txBody>
          <a:bodyPr/>
          <a:lstStyle>
            <a:lvl1pPr>
              <a:spcAft>
                <a:spcPts val="2400"/>
              </a:spcAft>
              <a:defRPr sz="2800">
                <a:solidFill>
                  <a:schemeClr val="tx1">
                    <a:lumMod val="75000"/>
                    <a:lumOff val="25000"/>
                  </a:schemeClr>
                </a:solidFill>
              </a:defRPr>
            </a:lvl1pPr>
            <a:lvl2pPr>
              <a:spcBef>
                <a:spcPts val="1200"/>
              </a:spcBef>
              <a:defRPr sz="2000">
                <a:solidFill>
                  <a:schemeClr val="tx2">
                    <a:lumMod val="75000"/>
                  </a:schemeClr>
                </a:solidFill>
              </a:defRPr>
            </a:lvl2pPr>
            <a:lvl3pPr>
              <a:spcBef>
                <a:spcPts val="0"/>
              </a:spcBef>
              <a:defRPr sz="1800">
                <a:solidFill>
                  <a:schemeClr val="tx2">
                    <a:lumMod val="75000"/>
                  </a:schemeClr>
                </a:solidFill>
              </a:defRPr>
            </a:lvl3pPr>
            <a:lvl4pPr>
              <a:spcBef>
                <a:spcPts val="0"/>
              </a:spcBef>
              <a:defRPr sz="1400">
                <a:solidFill>
                  <a:schemeClr val="tx2">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2"/>
          <p:cNvSpPr>
            <a:spLocks noGrp="1"/>
          </p:cNvSpPr>
          <p:nvPr>
            <p:ph type="ftr" sz="quarter" idx="11"/>
          </p:nvPr>
        </p:nvSpPr>
        <p:spPr bwMode="gray">
          <a:xfrm>
            <a:off x="66675" y="6562725"/>
            <a:ext cx="3582988" cy="123825"/>
          </a:xfrm>
        </p:spPr>
        <p:txBody>
          <a:bodyPr lIns="0" tIns="0" rIns="0" bIns="0" rtlCol="0" anchor="ctr">
            <a:spAutoFit/>
          </a:bodyPr>
          <a:lstStyle>
            <a:lvl1pPr algn="l">
              <a:defRPr sz="800">
                <a:solidFill>
                  <a:srgbClr val="E6E7E8"/>
                </a:solidFill>
                <a:latin typeface="Arial Narrow"/>
                <a:cs typeface="Arial Narrow"/>
              </a:defRPr>
            </a:lvl1pPr>
          </a:lstStyle>
          <a:p>
            <a:pPr>
              <a:defRPr/>
            </a:pPr>
            <a:r>
              <a:rPr lang="en-US"/>
              <a:t>Copyright</a:t>
            </a:r>
            <a:r>
              <a:rPr lang="en-US" spc="-4"/>
              <a:t> </a:t>
            </a:r>
            <a:r>
              <a:rPr lang="en-US"/>
              <a:t>© 2013</a:t>
            </a:r>
            <a:endParaRPr lang="en-US">
              <a:solidFill>
                <a:srgbClr val="FFFFFF"/>
              </a:solidFill>
            </a:endParaRPr>
          </a:p>
        </p:txBody>
      </p:sp>
      <p:sp>
        <p:nvSpPr>
          <p:cNvPr id="5" name="Date Placeholder 1"/>
          <p:cNvSpPr>
            <a:spLocks noGrp="1"/>
          </p:cNvSpPr>
          <p:nvPr>
            <p:ph type="dt" sz="half" idx="12"/>
          </p:nvPr>
        </p:nvSpPr>
        <p:spPr bwMode="gray">
          <a:xfrm>
            <a:off x="5275263" y="6486525"/>
            <a:ext cx="3578225" cy="230188"/>
          </a:xfrm>
          <a:prstGeom prst="rect">
            <a:avLst/>
          </a:prstGeom>
        </p:spPr>
        <p:txBody>
          <a:bodyPr vert="horz" wrap="square" lIns="0" tIns="0" rIns="0" bIns="0" rtlCol="0">
            <a:spAutoFit/>
          </a:bodyPr>
          <a:lstStyle>
            <a:lvl1pPr marL="11397" algn="r">
              <a:defRPr lang="en-US" sz="1500" baseline="0">
                <a:solidFill>
                  <a:srgbClr val="FFFFFF"/>
                </a:solidFill>
                <a:latin typeface="Arial"/>
                <a:cs typeface="Arial"/>
              </a:defRPr>
            </a:lvl1pPr>
          </a:lstStyle>
          <a:p>
            <a:pPr fontAlgn="base">
              <a:spcBef>
                <a:spcPct val="0"/>
              </a:spcBef>
              <a:spcAft>
                <a:spcPct val="0"/>
              </a:spcAft>
              <a:defRPr/>
            </a:pPr>
            <a:r>
              <a:t>Month 20XX – Arial, 15 pt, White</a:t>
            </a:r>
          </a:p>
        </p:txBody>
      </p:sp>
    </p:spTree>
    <p:extLst>
      <p:ext uri="{BB962C8B-B14F-4D97-AF65-F5344CB8AC3E}">
        <p14:creationId xmlns:p14="http://schemas.microsoft.com/office/powerpoint/2010/main" val="71306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701800"/>
            <a:ext cx="8224699" cy="4724400"/>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7388" y="0"/>
            <a:ext cx="6009745" cy="1112838"/>
          </a:xfrm>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a:lvl1pPr>
          </a:lstStyle>
          <a:p>
            <a:pPr>
              <a:defRPr/>
            </a:pPr>
            <a:fld id="{D70C4D3D-F8B4-479C-A60D-367F90A7670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5943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682875"/>
            <a:ext cx="8224837" cy="374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1"/>
          <p:cNvSpPr>
            <a:spLocks noGrp="1"/>
          </p:cNvSpPr>
          <p:nvPr>
            <p:ph type="sldNum" sz="quarter" idx="11"/>
          </p:nvPr>
        </p:nvSpPr>
        <p:spPr>
          <a:xfrm>
            <a:off x="8755063" y="6586538"/>
            <a:ext cx="157162" cy="153987"/>
          </a:xfrm>
        </p:spPr>
        <p:txBody>
          <a:bodyPr/>
          <a:lstStyle>
            <a:lvl1pPr>
              <a:defRPr/>
            </a:lvl1pPr>
          </a:lstStyle>
          <a:p>
            <a:pPr>
              <a:defRPr/>
            </a:pPr>
            <a:fld id="{B4694955-6C65-46AC-99E1-3302DB36348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1348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701800"/>
            <a:ext cx="8224837" cy="470481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a:xfrm>
            <a:off x="687388" y="-49"/>
            <a:ext cx="6009745" cy="1112888"/>
          </a:xfrm>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smtClean="0"/>
            </a:lvl1pPr>
          </a:lstStyle>
          <a:p>
            <a:pPr>
              <a:defRPr/>
            </a:pPr>
            <a:fld id="{7F017AA3-3150-412E-8733-47A37D55E2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60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pPr fontAlgn="base">
              <a:spcBef>
                <a:spcPct val="0"/>
              </a:spcBef>
              <a:spcAft>
                <a:spcPct val="0"/>
              </a:spcAft>
              <a:defRPr/>
            </a:pPr>
            <a:endParaRPr lang="en-US" altLang="en-US">
              <a:solidFill>
                <a:srgbClr val="000000"/>
              </a:solidFill>
              <a:ea typeface="ＭＳ Ｐゴシック"/>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FC08912E-CB41-4BC2-BEE7-A4030DA27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8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F3E1C62-BD90-4ADB-8C31-F43251C7AE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4982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E04107C-1948-45F8-9A5E-2F052B8F865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8751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E38B3E4-F9CE-4B60-A57A-79ABA50E38A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8723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F3E1C62-BD90-4ADB-8C31-F43251C7AE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75542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5DFA9EB-943F-4C19-ABB0-210F1A2DA80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36183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152C3389-AE08-44EC-8CA8-C04643FD180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55155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63C46F61-470A-4FFB-B90E-52C65B9DCAF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37066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4E39D3D-4425-4FDB-8AA6-BD5D3BFDA86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00659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8713A03-6155-4C9E-96FD-D4B99F41953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72669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E6C70CA-2E34-41E2-BFAE-3B21E667431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34117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4E91564-5F07-4635-B969-C3208E1E63C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9247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le Placeholder 1"/>
          <p:cNvSpPr>
            <a:spLocks noGrp="1"/>
          </p:cNvSpPr>
          <p:nvPr>
            <p:ph type="title"/>
          </p:nvPr>
        </p:nvSpPr>
        <p:spPr bwMode="gray">
          <a:xfrm>
            <a:off x="1391407" y="3421539"/>
            <a:ext cx="7531931" cy="646331"/>
          </a:xfrm>
          <a:prstGeom prst="rect">
            <a:avLst/>
          </a:prstGeom>
          <a:noFill/>
          <a:ln w="9525">
            <a:noFill/>
            <a:miter lim="800000"/>
            <a:headEnd/>
            <a:tailEnd/>
          </a:ln>
        </p:spPr>
        <p:txBody>
          <a:bodyPr lIns="0" tIns="0" rIns="0" bIns="0">
            <a:spAutoFit/>
          </a:bodyPr>
          <a:lstStyle>
            <a:lvl1pPr>
              <a:defRPr sz="4200">
                <a:solidFill>
                  <a:schemeClr val="tx2">
                    <a:lumMod val="75000"/>
                  </a:schemeClr>
                </a:solidFill>
              </a:defRPr>
            </a:lvl1pPr>
          </a:lstStyle>
          <a:p>
            <a:pPr lvl="0"/>
            <a:r>
              <a:rPr lang="en-US"/>
              <a:t>Click to edit Master title style</a:t>
            </a:r>
            <a:endParaRPr lang="en-US" dirty="0"/>
          </a:p>
        </p:txBody>
      </p:sp>
      <p:sp>
        <p:nvSpPr>
          <p:cNvPr id="3" name="Text Placeholder 2"/>
          <p:cNvSpPr>
            <a:spLocks noGrp="1"/>
          </p:cNvSpPr>
          <p:nvPr>
            <p:ph type="body" sz="quarter" idx="10"/>
          </p:nvPr>
        </p:nvSpPr>
        <p:spPr>
          <a:xfrm>
            <a:off x="1389063" y="4241800"/>
            <a:ext cx="7534275" cy="1692771"/>
          </a:xfrm>
        </p:spPr>
        <p:txBody>
          <a:bodyPr/>
          <a:lstStyle>
            <a:lvl1pPr>
              <a:spcAft>
                <a:spcPts val="2400"/>
              </a:spcAft>
              <a:defRPr sz="2800">
                <a:solidFill>
                  <a:schemeClr val="tx1">
                    <a:lumMod val="75000"/>
                    <a:lumOff val="25000"/>
                  </a:schemeClr>
                </a:solidFill>
              </a:defRPr>
            </a:lvl1pPr>
            <a:lvl2pPr>
              <a:spcBef>
                <a:spcPts val="1200"/>
              </a:spcBef>
              <a:defRPr sz="2000">
                <a:solidFill>
                  <a:schemeClr val="tx2">
                    <a:lumMod val="75000"/>
                  </a:schemeClr>
                </a:solidFill>
              </a:defRPr>
            </a:lvl2pPr>
            <a:lvl3pPr>
              <a:spcBef>
                <a:spcPts val="0"/>
              </a:spcBef>
              <a:defRPr sz="1800">
                <a:solidFill>
                  <a:schemeClr val="tx2">
                    <a:lumMod val="75000"/>
                  </a:schemeClr>
                </a:solidFill>
              </a:defRPr>
            </a:lvl3pPr>
            <a:lvl4pPr>
              <a:spcBef>
                <a:spcPts val="0"/>
              </a:spcBef>
              <a:defRPr sz="1400">
                <a:solidFill>
                  <a:schemeClr val="tx2">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2"/>
          <p:cNvSpPr>
            <a:spLocks noGrp="1"/>
          </p:cNvSpPr>
          <p:nvPr>
            <p:ph type="ftr" sz="quarter" idx="11"/>
          </p:nvPr>
        </p:nvSpPr>
        <p:spPr bwMode="gray">
          <a:xfrm>
            <a:off x="66675" y="6562725"/>
            <a:ext cx="3582988" cy="123825"/>
          </a:xfrm>
        </p:spPr>
        <p:txBody>
          <a:bodyPr lIns="0" tIns="0" rIns="0" bIns="0" rtlCol="0" anchor="ctr">
            <a:spAutoFit/>
          </a:bodyPr>
          <a:lstStyle>
            <a:lvl1pPr algn="l">
              <a:defRPr sz="800">
                <a:solidFill>
                  <a:srgbClr val="E6E7E8"/>
                </a:solidFill>
                <a:latin typeface="Arial Narrow"/>
                <a:cs typeface="Arial Narrow"/>
              </a:defRPr>
            </a:lvl1pPr>
          </a:lstStyle>
          <a:p>
            <a:pPr>
              <a:defRPr/>
            </a:pPr>
            <a:r>
              <a:rPr lang="en-US"/>
              <a:t>Copyright</a:t>
            </a:r>
            <a:r>
              <a:rPr lang="en-US" spc="-4"/>
              <a:t> </a:t>
            </a:r>
            <a:r>
              <a:rPr lang="en-US"/>
              <a:t>© 2013</a:t>
            </a:r>
            <a:endParaRPr lang="en-US">
              <a:solidFill>
                <a:srgbClr val="FFFFFF"/>
              </a:solidFill>
            </a:endParaRPr>
          </a:p>
        </p:txBody>
      </p:sp>
      <p:sp>
        <p:nvSpPr>
          <p:cNvPr id="5" name="Date Placeholder 1"/>
          <p:cNvSpPr>
            <a:spLocks noGrp="1"/>
          </p:cNvSpPr>
          <p:nvPr>
            <p:ph type="dt" sz="half" idx="12"/>
          </p:nvPr>
        </p:nvSpPr>
        <p:spPr bwMode="gray">
          <a:xfrm>
            <a:off x="5275263" y="6486525"/>
            <a:ext cx="3578225" cy="230188"/>
          </a:xfrm>
          <a:prstGeom prst="rect">
            <a:avLst/>
          </a:prstGeom>
        </p:spPr>
        <p:txBody>
          <a:bodyPr vert="horz" wrap="square" lIns="0" tIns="0" rIns="0" bIns="0" rtlCol="0">
            <a:spAutoFit/>
          </a:bodyPr>
          <a:lstStyle>
            <a:lvl1pPr marL="11397" algn="r">
              <a:defRPr lang="en-US" sz="1500" baseline="0">
                <a:solidFill>
                  <a:srgbClr val="FFFFFF"/>
                </a:solidFill>
                <a:latin typeface="Arial"/>
                <a:cs typeface="Arial"/>
              </a:defRPr>
            </a:lvl1pPr>
          </a:lstStyle>
          <a:p>
            <a:pPr fontAlgn="base">
              <a:spcBef>
                <a:spcPct val="0"/>
              </a:spcBef>
              <a:spcAft>
                <a:spcPct val="0"/>
              </a:spcAft>
              <a:defRPr/>
            </a:pPr>
            <a:r>
              <a:rPr>
                <a:ea typeface="ＭＳ Ｐゴシック"/>
              </a:rPr>
              <a:t>Month 20XX – Arial, 15 pt, White</a:t>
            </a:r>
          </a:p>
        </p:txBody>
      </p:sp>
    </p:spTree>
    <p:extLst>
      <p:ext uri="{BB962C8B-B14F-4D97-AF65-F5344CB8AC3E}">
        <p14:creationId xmlns:p14="http://schemas.microsoft.com/office/powerpoint/2010/main" val="3431149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701800"/>
            <a:ext cx="8224699" cy="4724400"/>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7388" y="0"/>
            <a:ext cx="6009745" cy="1112838"/>
          </a:xfrm>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a:lvl1pPr>
          </a:lstStyle>
          <a:p>
            <a:pPr>
              <a:defRPr/>
            </a:pPr>
            <a:fld id="{D70C4D3D-F8B4-479C-A60D-367F90A7670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87646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682875"/>
            <a:ext cx="8224837" cy="374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1"/>
          <p:cNvSpPr>
            <a:spLocks noGrp="1"/>
          </p:cNvSpPr>
          <p:nvPr>
            <p:ph type="sldNum" sz="quarter" idx="11"/>
          </p:nvPr>
        </p:nvSpPr>
        <p:spPr>
          <a:xfrm>
            <a:off x="8755063" y="6586538"/>
            <a:ext cx="157162" cy="153987"/>
          </a:xfrm>
        </p:spPr>
        <p:txBody>
          <a:bodyPr/>
          <a:lstStyle>
            <a:lvl1pPr>
              <a:defRPr/>
            </a:lvl1pPr>
          </a:lstStyle>
          <a:p>
            <a:pPr>
              <a:defRPr/>
            </a:pPr>
            <a:fld id="{B4694955-6C65-46AC-99E1-3302DB36348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502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rtl="0" eaLnBrk="0" fontAlgn="base" hangingPunct="0">
              <a:spcBef>
                <a:spcPct val="0"/>
              </a:spcBef>
              <a:spcAft>
                <a:spcPct val="0"/>
              </a:spcAft>
              <a:defRPr lang="en-US" sz="2000" b="1" cap="all" dirty="0">
                <a:solidFill>
                  <a:schemeClr val="tx1"/>
                </a:solidFill>
                <a:latin typeface="+mj-lt"/>
                <a:ea typeface="ＭＳ Ｐゴシック" charset="0"/>
                <a:cs typeface="ＭＳ Ｐゴシック"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lang="en-US" sz="3200" b="1" dirty="0" smtClean="0">
                <a:solidFill>
                  <a:srgbClr val="274F73"/>
                </a:solidFill>
                <a:latin typeface="+mn-lt"/>
                <a:ea typeface="ＭＳ Ｐゴシック" charset="0"/>
                <a:cs typeface="ＭＳ Ｐゴシック"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marL="0" lvl="0" indent="0" algn="l" rtl="0" eaLnBrk="0" fontAlgn="base" hangingPunct="0">
              <a:spcBef>
                <a:spcPct val="20000"/>
              </a:spcBef>
              <a:spcAft>
                <a:spcPct val="0"/>
              </a:spcAft>
              <a:buNone/>
            </a:pPr>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E04107C-1948-45F8-9A5E-2F052B8F865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43108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701800"/>
            <a:ext cx="8224837" cy="470481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a:xfrm>
            <a:off x="687388" y="-49"/>
            <a:ext cx="6009745" cy="1112888"/>
          </a:xfrm>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smtClean="0"/>
            </a:lvl1pPr>
          </a:lstStyle>
          <a:p>
            <a:pPr>
              <a:defRPr/>
            </a:pPr>
            <a:fld id="{7F017AA3-3150-412E-8733-47A37D55E2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8131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E38B3E4-F9CE-4B60-A57A-79ABA50E38A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4105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5DFA9EB-943F-4C19-ABB0-210F1A2DA80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6594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152C3389-AE08-44EC-8CA8-C04643FD180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9441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63C46F61-470A-4FFB-B90E-52C65B9DCAF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5131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4E39D3D-4425-4FDB-8AA6-BD5D3BFDA86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1264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8713A03-6155-4C9E-96FD-D4B99F41953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990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Arial" charset="0"/>
              </a:defRPr>
            </a:lvl1pPr>
          </a:lstStyle>
          <a:p>
            <a:pPr fontAlgn="base">
              <a:spcBef>
                <a:spcPct val="0"/>
              </a:spcBef>
              <a:spcAft>
                <a:spcPct val="0"/>
              </a:spcAft>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defRPr>
            </a:lvl1pPr>
          </a:lstStyle>
          <a:p>
            <a:pPr fontAlgn="base">
              <a:spcBef>
                <a:spcPct val="0"/>
              </a:spcBef>
              <a:spcAft>
                <a:spcPct val="0"/>
              </a:spcAft>
              <a:defRPr/>
            </a:pPr>
            <a:fld id="{407AE712-A383-4950-90F5-3A4BEF8588AC}"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218303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fontAlgn="base">
        <a:spcBef>
          <a:spcPct val="0"/>
        </a:spcBef>
        <a:spcAft>
          <a:spcPct val="0"/>
        </a:spcAft>
        <a:defRPr sz="2800" b="1">
          <a:solidFill>
            <a:schemeClr val="bg1"/>
          </a:solidFill>
          <a:latin typeface="Century Gothic" pitchFamily="34" charset="0"/>
        </a:defRPr>
      </a:lvl6pPr>
      <a:lvl7pPr marL="914400" algn="l" rtl="0" fontAlgn="base">
        <a:spcBef>
          <a:spcPct val="0"/>
        </a:spcBef>
        <a:spcAft>
          <a:spcPct val="0"/>
        </a:spcAft>
        <a:defRPr sz="2800" b="1">
          <a:solidFill>
            <a:schemeClr val="bg1"/>
          </a:solidFill>
          <a:latin typeface="Century Gothic" pitchFamily="34" charset="0"/>
        </a:defRPr>
      </a:lvl7pPr>
      <a:lvl8pPr marL="1371600" algn="l" rtl="0" fontAlgn="base">
        <a:spcBef>
          <a:spcPct val="0"/>
        </a:spcBef>
        <a:spcAft>
          <a:spcPct val="0"/>
        </a:spcAft>
        <a:defRPr sz="2800" b="1">
          <a:solidFill>
            <a:schemeClr val="bg1"/>
          </a:solidFill>
          <a:latin typeface="Century Gothic" pitchFamily="34" charset="0"/>
        </a:defRPr>
      </a:lvl8pPr>
      <a:lvl9pPr marL="1828800" algn="l" rtl="0" fontAlgn="base">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400">
          <a:solidFill>
            <a:srgbClr val="274F73"/>
          </a:solidFill>
          <a:latin typeface="+mn-lt"/>
          <a:ea typeface="+mn-ea"/>
          <a:cs typeface="+mn-cs"/>
        </a:defRPr>
      </a:lvl1pPr>
      <a:lvl2pPr marL="742950" indent="-285750" algn="l" rtl="0" eaLnBrk="0" fontAlgn="base" hangingPunct="0">
        <a:spcBef>
          <a:spcPct val="20000"/>
        </a:spcBef>
        <a:spcAft>
          <a:spcPct val="0"/>
        </a:spcAft>
        <a:buChar char="–"/>
        <a:defRPr sz="2400">
          <a:solidFill>
            <a:srgbClr val="735627"/>
          </a:solidFill>
          <a:latin typeface="+mn-lt"/>
        </a:defRPr>
      </a:lvl2pPr>
      <a:lvl3pPr marL="1143000" indent="-228600" algn="l" rtl="0" eaLnBrk="0" fontAlgn="base" hangingPunct="0">
        <a:spcBef>
          <a:spcPct val="20000"/>
        </a:spcBef>
        <a:spcAft>
          <a:spcPct val="0"/>
        </a:spcAft>
        <a:buChar char="•"/>
        <a:defRPr sz="2400">
          <a:solidFill>
            <a:srgbClr val="2B5880"/>
          </a:solidFill>
          <a:latin typeface="+mn-lt"/>
        </a:defRPr>
      </a:lvl3pPr>
      <a:lvl4pPr marL="1600200" indent="-228600" algn="l" rtl="0" eaLnBrk="0" fontAlgn="base" hangingPunct="0">
        <a:spcBef>
          <a:spcPct val="20000"/>
        </a:spcBef>
        <a:spcAft>
          <a:spcPct val="0"/>
        </a:spcAft>
        <a:buChar char="–"/>
        <a:defRPr sz="2000">
          <a:solidFill>
            <a:srgbClr val="2B5880"/>
          </a:solidFill>
          <a:latin typeface="+mn-lt"/>
        </a:defRPr>
      </a:lvl4pPr>
      <a:lvl5pPr marL="2057400" indent="-228600" algn="l" rtl="0" eaLnBrk="0" fontAlgn="base" hangingPunct="0">
        <a:spcBef>
          <a:spcPct val="20000"/>
        </a:spcBef>
        <a:spcAft>
          <a:spcPct val="0"/>
        </a:spcAft>
        <a:buChar char="»"/>
        <a:defRPr sz="2000">
          <a:solidFill>
            <a:srgbClr val="2B5880"/>
          </a:solidFill>
          <a:latin typeface="+mn-lt"/>
        </a:defRPr>
      </a:lvl5pPr>
      <a:lvl6pPr marL="2514600" indent="-228600" algn="l" rtl="0" fontAlgn="base">
        <a:spcBef>
          <a:spcPct val="20000"/>
        </a:spcBef>
        <a:spcAft>
          <a:spcPct val="0"/>
        </a:spcAft>
        <a:buChar char="»"/>
        <a:defRPr sz="2000">
          <a:solidFill>
            <a:srgbClr val="2B5880"/>
          </a:solidFill>
          <a:latin typeface="+mn-lt"/>
        </a:defRPr>
      </a:lvl6pPr>
      <a:lvl7pPr marL="2971800" indent="-228600" algn="l" rtl="0" fontAlgn="base">
        <a:spcBef>
          <a:spcPct val="20000"/>
        </a:spcBef>
        <a:spcAft>
          <a:spcPct val="0"/>
        </a:spcAft>
        <a:buChar char="»"/>
        <a:defRPr sz="2000">
          <a:solidFill>
            <a:srgbClr val="2B5880"/>
          </a:solidFill>
          <a:latin typeface="+mn-lt"/>
        </a:defRPr>
      </a:lvl7pPr>
      <a:lvl8pPr marL="3429000" indent="-228600" algn="l" rtl="0" fontAlgn="base">
        <a:spcBef>
          <a:spcPct val="20000"/>
        </a:spcBef>
        <a:spcAft>
          <a:spcPct val="0"/>
        </a:spcAft>
        <a:buChar char="»"/>
        <a:defRPr sz="2000">
          <a:solidFill>
            <a:srgbClr val="2B5880"/>
          </a:solidFill>
          <a:latin typeface="+mn-lt"/>
        </a:defRPr>
      </a:lvl8pPr>
      <a:lvl9pPr marL="3886200" indent="-228600" algn="l" rtl="0" fontAlgn="base">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Arial" charset="0"/>
              </a:defRPr>
            </a:lvl1pPr>
          </a:lstStyle>
          <a:p>
            <a:pPr fontAlgn="base">
              <a:spcBef>
                <a:spcPct val="0"/>
              </a:spcBef>
              <a:spcAft>
                <a:spcPct val="0"/>
              </a:spcAft>
              <a:defRPr/>
            </a:pPr>
            <a:endParaRPr lang="en-US" altLang="en-US">
              <a:solidFill>
                <a:srgbClr val="FFFFFF"/>
              </a:solidFill>
              <a:ea typeface="ＭＳ Ｐゴシック"/>
            </a:endParaRPr>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defRPr>
            </a:lvl1pPr>
          </a:lstStyle>
          <a:p>
            <a:pPr fontAlgn="base">
              <a:spcBef>
                <a:spcPct val="0"/>
              </a:spcBef>
              <a:spcAft>
                <a:spcPct val="0"/>
              </a:spcAft>
              <a:defRPr/>
            </a:pPr>
            <a:fld id="{407AE712-A383-4950-90F5-3A4BEF8588AC}" type="slidenum">
              <a:rPr lang="en-US" altLang="en-US">
                <a:solidFill>
                  <a:srgbClr val="FFFFFF"/>
                </a:solidFill>
                <a:ea typeface="ＭＳ Ｐゴシック"/>
              </a:rPr>
              <a:pPr fontAlgn="base">
                <a:spcBef>
                  <a:spcPct val="0"/>
                </a:spcBef>
                <a:spcAft>
                  <a:spcPct val="0"/>
                </a:spcAft>
                <a:defRPr/>
              </a:pPr>
              <a:t>‹#›</a:t>
            </a:fld>
            <a:endParaRPr lang="en-US" altLang="en-US">
              <a:solidFill>
                <a:srgbClr val="FFFFFF"/>
              </a:solidFill>
              <a:ea typeface="ＭＳ Ｐゴシック"/>
            </a:endParaRPr>
          </a:p>
        </p:txBody>
      </p:sp>
    </p:spTree>
    <p:extLst>
      <p:ext uri="{BB962C8B-B14F-4D97-AF65-F5344CB8AC3E}">
        <p14:creationId xmlns:p14="http://schemas.microsoft.com/office/powerpoint/2010/main" val="16108684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fontAlgn="base">
        <a:spcBef>
          <a:spcPct val="0"/>
        </a:spcBef>
        <a:spcAft>
          <a:spcPct val="0"/>
        </a:spcAft>
        <a:defRPr sz="2800" b="1">
          <a:solidFill>
            <a:schemeClr val="bg1"/>
          </a:solidFill>
          <a:latin typeface="Century Gothic" pitchFamily="34" charset="0"/>
        </a:defRPr>
      </a:lvl6pPr>
      <a:lvl7pPr marL="914400" algn="l" rtl="0" fontAlgn="base">
        <a:spcBef>
          <a:spcPct val="0"/>
        </a:spcBef>
        <a:spcAft>
          <a:spcPct val="0"/>
        </a:spcAft>
        <a:defRPr sz="2800" b="1">
          <a:solidFill>
            <a:schemeClr val="bg1"/>
          </a:solidFill>
          <a:latin typeface="Century Gothic" pitchFamily="34" charset="0"/>
        </a:defRPr>
      </a:lvl7pPr>
      <a:lvl8pPr marL="1371600" algn="l" rtl="0" fontAlgn="base">
        <a:spcBef>
          <a:spcPct val="0"/>
        </a:spcBef>
        <a:spcAft>
          <a:spcPct val="0"/>
        </a:spcAft>
        <a:defRPr sz="2800" b="1">
          <a:solidFill>
            <a:schemeClr val="bg1"/>
          </a:solidFill>
          <a:latin typeface="Century Gothic" pitchFamily="34" charset="0"/>
        </a:defRPr>
      </a:lvl8pPr>
      <a:lvl9pPr marL="1828800" algn="l" rtl="0" fontAlgn="base">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400">
          <a:solidFill>
            <a:srgbClr val="274F73"/>
          </a:solidFill>
          <a:latin typeface="+mn-lt"/>
          <a:ea typeface="+mn-ea"/>
          <a:cs typeface="+mn-cs"/>
        </a:defRPr>
      </a:lvl1pPr>
      <a:lvl2pPr marL="742950" indent="-285750" algn="l" rtl="0" eaLnBrk="0" fontAlgn="base" hangingPunct="0">
        <a:spcBef>
          <a:spcPct val="20000"/>
        </a:spcBef>
        <a:spcAft>
          <a:spcPct val="0"/>
        </a:spcAft>
        <a:buChar char="–"/>
        <a:defRPr sz="2400">
          <a:solidFill>
            <a:srgbClr val="735627"/>
          </a:solidFill>
          <a:latin typeface="+mn-lt"/>
        </a:defRPr>
      </a:lvl2pPr>
      <a:lvl3pPr marL="1143000" indent="-228600" algn="l" rtl="0" eaLnBrk="0" fontAlgn="base" hangingPunct="0">
        <a:spcBef>
          <a:spcPct val="20000"/>
        </a:spcBef>
        <a:spcAft>
          <a:spcPct val="0"/>
        </a:spcAft>
        <a:buChar char="•"/>
        <a:defRPr sz="2400">
          <a:solidFill>
            <a:srgbClr val="2B5880"/>
          </a:solidFill>
          <a:latin typeface="+mn-lt"/>
        </a:defRPr>
      </a:lvl3pPr>
      <a:lvl4pPr marL="1600200" indent="-228600" algn="l" rtl="0" eaLnBrk="0" fontAlgn="base" hangingPunct="0">
        <a:spcBef>
          <a:spcPct val="20000"/>
        </a:spcBef>
        <a:spcAft>
          <a:spcPct val="0"/>
        </a:spcAft>
        <a:buChar char="–"/>
        <a:defRPr sz="2000">
          <a:solidFill>
            <a:srgbClr val="2B5880"/>
          </a:solidFill>
          <a:latin typeface="+mn-lt"/>
        </a:defRPr>
      </a:lvl4pPr>
      <a:lvl5pPr marL="2057400" indent="-228600" algn="l" rtl="0" eaLnBrk="0" fontAlgn="base" hangingPunct="0">
        <a:spcBef>
          <a:spcPct val="20000"/>
        </a:spcBef>
        <a:spcAft>
          <a:spcPct val="0"/>
        </a:spcAft>
        <a:buChar char="»"/>
        <a:defRPr sz="2000">
          <a:solidFill>
            <a:srgbClr val="2B5880"/>
          </a:solidFill>
          <a:latin typeface="+mn-lt"/>
        </a:defRPr>
      </a:lvl5pPr>
      <a:lvl6pPr marL="2514600" indent="-228600" algn="l" rtl="0" fontAlgn="base">
        <a:spcBef>
          <a:spcPct val="20000"/>
        </a:spcBef>
        <a:spcAft>
          <a:spcPct val="0"/>
        </a:spcAft>
        <a:buChar char="»"/>
        <a:defRPr sz="2000">
          <a:solidFill>
            <a:srgbClr val="2B5880"/>
          </a:solidFill>
          <a:latin typeface="+mn-lt"/>
        </a:defRPr>
      </a:lvl6pPr>
      <a:lvl7pPr marL="2971800" indent="-228600" algn="l" rtl="0" fontAlgn="base">
        <a:spcBef>
          <a:spcPct val="20000"/>
        </a:spcBef>
        <a:spcAft>
          <a:spcPct val="0"/>
        </a:spcAft>
        <a:buChar char="»"/>
        <a:defRPr sz="2000">
          <a:solidFill>
            <a:srgbClr val="2B5880"/>
          </a:solidFill>
          <a:latin typeface="+mn-lt"/>
        </a:defRPr>
      </a:lvl7pPr>
      <a:lvl8pPr marL="3429000" indent="-228600" algn="l" rtl="0" fontAlgn="base">
        <a:spcBef>
          <a:spcPct val="20000"/>
        </a:spcBef>
        <a:spcAft>
          <a:spcPct val="0"/>
        </a:spcAft>
        <a:buChar char="»"/>
        <a:defRPr sz="2000">
          <a:solidFill>
            <a:srgbClr val="2B5880"/>
          </a:solidFill>
          <a:latin typeface="+mn-lt"/>
        </a:defRPr>
      </a:lvl8pPr>
      <a:lvl9pPr marL="3886200" indent="-228600" algn="l" rtl="0" fontAlgn="base">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files.eric.ed.gov/fulltext/ED533382.pdf" TargetMode="External"/><Relationship Id="rId2" Type="http://schemas.openxmlformats.org/officeDocument/2006/relationships/hyperlink" Target="http://www.gtlcenter.org/technical-assistance/professional-learning-modules/preparing-educators-evaluation-and-feedback-planning-professional-learning-PLM" TargetMode="External"/><Relationship Id="rId1" Type="http://schemas.openxmlformats.org/officeDocument/2006/relationships/slideLayout" Target="../slideLayouts/slideLayout15.xml"/><Relationship Id="rId5" Type="http://schemas.openxmlformats.org/officeDocument/2006/relationships/hyperlink" Target="http://ccsr.uchicago.edu/sites/default/files/publications/Teacher%20Eval%20Report%20FINAL.pdf" TargetMode="External"/><Relationship Id="rId4" Type="http://schemas.openxmlformats.org/officeDocument/2006/relationships/hyperlink" Target="http://www.carnegiefoundation.org/sites/default/files/BRIEF_Feedback-for-Teacher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altLang="en-US" dirty="0"/>
              <a:t>Teacher Performance Evaluation and Professional Growth (T-PEPG) Model</a:t>
            </a:r>
          </a:p>
        </p:txBody>
      </p:sp>
      <p:sp>
        <p:nvSpPr>
          <p:cNvPr id="7171" name="Subtitle 2"/>
          <p:cNvSpPr>
            <a:spLocks noGrp="1"/>
          </p:cNvSpPr>
          <p:nvPr>
            <p:ph type="subTitle" idx="1"/>
          </p:nvPr>
        </p:nvSpPr>
        <p:spPr/>
        <p:txBody>
          <a:bodyPr/>
          <a:lstStyle/>
          <a:p>
            <a:r>
              <a:rPr lang="en-US" altLang="en-US" b="1" dirty="0"/>
              <a:t>Module 4: Evidence, </a:t>
            </a:r>
            <a:r>
              <a:rPr lang="en-US" b="1" dirty="0"/>
              <a:t>Observation, and Feedback</a:t>
            </a:r>
          </a:p>
          <a:p>
            <a:endParaRPr lang="en-US" altLang="en-US" dirty="0"/>
          </a:p>
        </p:txBody>
      </p:sp>
      <p:sp>
        <p:nvSpPr>
          <p:cNvPr id="6" name="Slide Number Placeholder 2"/>
          <p:cNvSpPr>
            <a:spLocks noGrp="1"/>
          </p:cNvSpPr>
          <p:nvPr>
            <p:ph type="sldNum" sz="quarter" idx="11"/>
          </p:nvPr>
        </p:nvSpPr>
        <p:spPr>
          <a:xfrm>
            <a:off x="7620000" y="6245225"/>
            <a:ext cx="1066800" cy="476250"/>
          </a:xfrm>
        </p:spPr>
        <p:txBody>
          <a:bodyPr/>
          <a:lstStyle/>
          <a:p>
            <a:pPr algn="r"/>
            <a:fld id="{48441343-254F-4EE5-B38C-BBAF72E2CF75}" type="slidenum">
              <a:rPr lang="en-US" altLang="en-US" smtClean="0"/>
              <a:pPr algn="r"/>
              <a:t>1</a:t>
            </a:fld>
            <a:endParaRPr lang="en-US" altLang="en-US" dirty="0"/>
          </a:p>
        </p:txBody>
      </p:sp>
    </p:spTree>
    <p:extLst>
      <p:ext uri="{BB962C8B-B14F-4D97-AF65-F5344CB8AC3E}">
        <p14:creationId xmlns:p14="http://schemas.microsoft.com/office/powerpoint/2010/main" val="96161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Four-Step Evaluation Process</a:t>
            </a:r>
            <a:endParaRPr lang="en-US" dirty="0"/>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10</a:t>
            </a:fld>
            <a:endParaRPr lang="en-US" altLang="en-US" dirty="0"/>
          </a:p>
        </p:txBody>
      </p:sp>
      <p:sp>
        <p:nvSpPr>
          <p:cNvPr id="5" name="Oval 4"/>
          <p:cNvSpPr>
            <a:spLocks noChangeArrowheads="1"/>
          </p:cNvSpPr>
          <p:nvPr/>
        </p:nvSpPr>
        <p:spPr bwMode="auto">
          <a:xfrm>
            <a:off x="4953000" y="2286000"/>
            <a:ext cx="2057400" cy="2057400"/>
          </a:xfrm>
          <a:prstGeom prst="ellipse">
            <a:avLst/>
          </a:prstGeom>
          <a:noFill/>
          <a:ln w="95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8" name="Block Arc 27"/>
          <p:cNvSpPr/>
          <p:nvPr/>
        </p:nvSpPr>
        <p:spPr>
          <a:xfrm rot="20254431">
            <a:off x="2741952" y="1918916"/>
            <a:ext cx="3199697" cy="3004124"/>
          </a:xfrm>
          <a:prstGeom prst="blockArc">
            <a:avLst>
              <a:gd name="adj1" fmla="val 11256723"/>
              <a:gd name="adj2" fmla="val 16675640"/>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Block Arc 28"/>
          <p:cNvSpPr/>
          <p:nvPr/>
        </p:nvSpPr>
        <p:spPr>
          <a:xfrm>
            <a:off x="2732150" y="1807321"/>
            <a:ext cx="2940167" cy="2891049"/>
          </a:xfrm>
          <a:prstGeom prst="blockArc">
            <a:avLst>
              <a:gd name="adj1" fmla="val 4748235"/>
              <a:gd name="adj2" fmla="val 10716536"/>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0" name="Block Arc 29"/>
          <p:cNvSpPr/>
          <p:nvPr/>
        </p:nvSpPr>
        <p:spPr>
          <a:xfrm>
            <a:off x="3050005" y="1904584"/>
            <a:ext cx="3164955" cy="2891049"/>
          </a:xfrm>
          <a:prstGeom prst="blockArc">
            <a:avLst>
              <a:gd name="adj1" fmla="val 31569"/>
              <a:gd name="adj2" fmla="val 5669864"/>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1" name="Block Arc 30"/>
          <p:cNvSpPr/>
          <p:nvPr/>
        </p:nvSpPr>
        <p:spPr>
          <a:xfrm rot="388344">
            <a:off x="2900751" y="1926965"/>
            <a:ext cx="3329490" cy="2918548"/>
          </a:xfrm>
          <a:prstGeom prst="blockArc">
            <a:avLst>
              <a:gd name="adj1" fmla="val 15680953"/>
              <a:gd name="adj2" fmla="val 21045578"/>
              <a:gd name="adj3" fmla="val 4642"/>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32" name="Group 31"/>
          <p:cNvGrpSpPr/>
          <p:nvPr/>
        </p:nvGrpSpPr>
        <p:grpSpPr>
          <a:xfrm>
            <a:off x="5602288" y="3857584"/>
            <a:ext cx="1253736" cy="1253736"/>
            <a:chOff x="4056817" y="2146708"/>
            <a:chExt cx="1253736" cy="1253736"/>
          </a:xfrm>
        </p:grpSpPr>
        <p:sp>
          <p:nvSpPr>
            <p:cNvPr id="45" name="4-Point Star 44"/>
            <p:cNvSpPr/>
            <p:nvPr/>
          </p:nvSpPr>
          <p:spPr>
            <a:xfrm>
              <a:off x="4056817" y="2146708"/>
              <a:ext cx="1253736" cy="1253736"/>
            </a:xfrm>
            <a:prstGeom prst="star4">
              <a:avLst/>
            </a:prstGeom>
            <a:noFill/>
            <a:ln w="25400" cap="flat" cmpd="sng" algn="ctr">
              <a:noFill/>
              <a:prstDash val="solid"/>
            </a:ln>
            <a:effectLst/>
          </p:spPr>
        </p:sp>
        <p:sp>
          <p:nvSpPr>
            <p:cNvPr id="46" name="4-Point Star 8"/>
            <p:cNvSpPr/>
            <p:nvPr/>
          </p:nvSpPr>
          <p:spPr>
            <a:xfrm>
              <a:off x="4572869" y="2662760"/>
              <a:ext cx="221632" cy="221632"/>
            </a:xfrm>
            <a:prstGeom prst="rect">
              <a:avLst/>
            </a:prstGeom>
            <a:noFill/>
            <a:ln>
              <a:noFill/>
            </a:ln>
            <a:effectLst/>
          </p:spPr>
          <p:txBody>
            <a:bodyPr spcFirstLastPara="0" vert="horz" wrap="square" lIns="10160" tIns="10160" rIns="10160" bIns="1016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33" name="Group 32"/>
          <p:cNvGrpSpPr/>
          <p:nvPr/>
        </p:nvGrpSpPr>
        <p:grpSpPr>
          <a:xfrm>
            <a:off x="3757919" y="1606760"/>
            <a:ext cx="1270454" cy="1214690"/>
            <a:chOff x="2212448" y="-104116"/>
            <a:chExt cx="1270454" cy="1214690"/>
          </a:xfrm>
          <a:scene3d>
            <a:camera prst="orthographicFront">
              <a:rot lat="0" lon="0" rev="0"/>
            </a:camera>
            <a:lightRig rig="threePt" dir="t">
              <a:rot lat="0" lon="0" rev="1200000"/>
            </a:lightRig>
          </a:scene3d>
        </p:grpSpPr>
        <p:sp>
          <p:nvSpPr>
            <p:cNvPr id="43" name="Oval 42"/>
            <p:cNvSpPr/>
            <p:nvPr/>
          </p:nvSpPr>
          <p:spPr>
            <a:xfrm>
              <a:off x="2212448" y="-104116"/>
              <a:ext cx="1270454" cy="1214690"/>
            </a:xfrm>
            <a:prstGeom prst="ellipse">
              <a:avLst/>
            </a:prstGeom>
            <a:solidFill>
              <a:srgbClr val="4F81B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4" name="Oval 10"/>
            <p:cNvSpPr/>
            <p:nvPr/>
          </p:nvSpPr>
          <p:spPr>
            <a:xfrm>
              <a:off x="2398502" y="73771"/>
              <a:ext cx="898346" cy="858916"/>
            </a:xfrm>
            <a:prstGeom prst="rect">
              <a:avLst/>
            </a:prstGeom>
            <a:noFill/>
            <a:ln>
              <a:noFill/>
            </a:ln>
            <a:effectLst/>
            <a:sp3d/>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1: </a:t>
              </a:r>
              <a:r>
                <a:rPr kumimoji="0" lang="en-US" sz="12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Expectations and Goal Setting</a:t>
              </a:r>
            </a:p>
          </p:txBody>
        </p:sp>
      </p:grpSp>
      <p:grpSp>
        <p:nvGrpSpPr>
          <p:cNvPr id="34" name="Group 33"/>
          <p:cNvGrpSpPr/>
          <p:nvPr/>
        </p:nvGrpSpPr>
        <p:grpSpPr>
          <a:xfrm>
            <a:off x="5291031" y="2697555"/>
            <a:ext cx="1229285" cy="1235323"/>
            <a:chOff x="3745560" y="986679"/>
            <a:chExt cx="1229285" cy="1235323"/>
          </a:xfrm>
        </p:grpSpPr>
        <p:sp>
          <p:nvSpPr>
            <p:cNvPr id="41" name="Oval 40"/>
            <p:cNvSpPr/>
            <p:nvPr/>
          </p:nvSpPr>
          <p:spPr>
            <a:xfrm>
              <a:off x="3745560" y="986679"/>
              <a:ext cx="1229285" cy="1235323"/>
            </a:xfrm>
            <a:prstGeom prst="ellips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2" name="Oval 12"/>
            <p:cNvSpPr/>
            <p:nvPr/>
          </p:nvSpPr>
          <p:spPr>
            <a:xfrm>
              <a:off x="3925585" y="1167588"/>
              <a:ext cx="869235" cy="873505"/>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2: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Evidence, Feedback, and Growth</a:t>
              </a:r>
            </a:p>
          </p:txBody>
        </p:sp>
      </p:grpSp>
      <p:grpSp>
        <p:nvGrpSpPr>
          <p:cNvPr id="35" name="Group 34"/>
          <p:cNvGrpSpPr/>
          <p:nvPr/>
        </p:nvGrpSpPr>
        <p:grpSpPr>
          <a:xfrm>
            <a:off x="3835917" y="4006122"/>
            <a:ext cx="1271524" cy="1245117"/>
            <a:chOff x="2290446" y="2295246"/>
            <a:chExt cx="1271524" cy="1245117"/>
          </a:xfrm>
        </p:grpSpPr>
        <p:sp>
          <p:nvSpPr>
            <p:cNvPr id="39" name="Oval 38"/>
            <p:cNvSpPr/>
            <p:nvPr/>
          </p:nvSpPr>
          <p:spPr>
            <a:xfrm>
              <a:off x="2290446" y="2295246"/>
              <a:ext cx="1271524" cy="1245117"/>
            </a:xfrm>
            <a:prstGeom prst="ellipse">
              <a:avLst/>
            </a:prstGeom>
            <a:solidFill>
              <a:srgbClr val="4CB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0" name="Oval 14"/>
            <p:cNvSpPr/>
            <p:nvPr/>
          </p:nvSpPr>
          <p:spPr>
            <a:xfrm>
              <a:off x="2476656" y="2477589"/>
              <a:ext cx="899104" cy="88043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3: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Reflection and Rating</a:t>
              </a:r>
            </a:p>
          </p:txBody>
        </p:sp>
      </p:grpSp>
      <p:grpSp>
        <p:nvGrpSpPr>
          <p:cNvPr id="36" name="Group 35"/>
          <p:cNvGrpSpPr/>
          <p:nvPr/>
        </p:nvGrpSpPr>
        <p:grpSpPr>
          <a:xfrm>
            <a:off x="2287975" y="2735844"/>
            <a:ext cx="1207441" cy="1238350"/>
            <a:chOff x="742504" y="1024968"/>
            <a:chExt cx="1207441" cy="1238350"/>
          </a:xfrm>
        </p:grpSpPr>
        <p:sp>
          <p:nvSpPr>
            <p:cNvPr id="37" name="Oval 36"/>
            <p:cNvSpPr/>
            <p:nvPr/>
          </p:nvSpPr>
          <p:spPr>
            <a:xfrm>
              <a:off x="742504" y="1024968"/>
              <a:ext cx="1207441" cy="1238350"/>
            </a:xfrm>
            <a:prstGeom prst="ellipse">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8" name="Oval 16"/>
            <p:cNvSpPr/>
            <p:nvPr/>
          </p:nvSpPr>
          <p:spPr>
            <a:xfrm>
              <a:off x="919330" y="1206320"/>
              <a:ext cx="853789" cy="875646"/>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0" i="0" u="sng"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Step 4: </a:t>
              </a:r>
              <a:r>
                <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Professional Growth Plans</a:t>
              </a:r>
            </a:p>
          </p:txBody>
        </p:sp>
      </p:grpSp>
      <p:sp>
        <p:nvSpPr>
          <p:cNvPr id="47" name="Text Box 248"/>
          <p:cNvSpPr txBox="1">
            <a:spLocks noChangeArrowheads="1"/>
          </p:cNvSpPr>
          <p:nvPr/>
        </p:nvSpPr>
        <p:spPr bwMode="auto">
          <a:xfrm>
            <a:off x="4191000" y="2895600"/>
            <a:ext cx="574675" cy="212725"/>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a:t>
            </a:r>
            <a:endParaRPr lang="en-US" sz="1200" dirty="0">
              <a:effectLst/>
              <a:latin typeface="Cambria"/>
              <a:ea typeface="ＭＳ 明朝"/>
              <a:cs typeface="Times New Roman"/>
            </a:endParaRPr>
          </a:p>
        </p:txBody>
      </p:sp>
      <p:sp>
        <p:nvSpPr>
          <p:cNvPr id="48" name="Text Box 249"/>
          <p:cNvSpPr txBox="1">
            <a:spLocks noChangeArrowheads="1"/>
          </p:cNvSpPr>
          <p:nvPr/>
        </p:nvSpPr>
        <p:spPr bwMode="auto">
          <a:xfrm>
            <a:off x="4572000" y="3276600"/>
            <a:ext cx="736600" cy="212725"/>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Fall-Spring</a:t>
            </a:r>
            <a:endParaRPr lang="en-US" sz="1200" dirty="0">
              <a:effectLst/>
              <a:latin typeface="Cambria"/>
              <a:ea typeface="ＭＳ 明朝"/>
              <a:cs typeface="Times New Roman"/>
            </a:endParaRPr>
          </a:p>
        </p:txBody>
      </p:sp>
      <p:sp>
        <p:nvSpPr>
          <p:cNvPr id="49" name="Text Box 250"/>
          <p:cNvSpPr txBox="1">
            <a:spLocks noChangeArrowheads="1"/>
          </p:cNvSpPr>
          <p:nvPr/>
        </p:nvSpPr>
        <p:spPr bwMode="auto">
          <a:xfrm>
            <a:off x="3505200" y="3276600"/>
            <a:ext cx="746760" cy="204470"/>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Spring-Fall</a:t>
            </a:r>
            <a:endParaRPr lang="en-US" sz="1200" dirty="0">
              <a:effectLst/>
              <a:latin typeface="Cambria"/>
              <a:ea typeface="ＭＳ 明朝"/>
              <a:cs typeface="Times New Roman"/>
            </a:endParaRPr>
          </a:p>
        </p:txBody>
      </p:sp>
      <p:sp>
        <p:nvSpPr>
          <p:cNvPr id="50" name="Text Box 251"/>
          <p:cNvSpPr txBox="1">
            <a:spLocks noChangeArrowheads="1"/>
          </p:cNvSpPr>
          <p:nvPr/>
        </p:nvSpPr>
        <p:spPr bwMode="auto">
          <a:xfrm>
            <a:off x="3886200" y="3810000"/>
            <a:ext cx="1071245" cy="212725"/>
          </a:xfrm>
          <a:prstGeom prst="rect">
            <a:avLst/>
          </a:prstGeom>
          <a:noFill/>
          <a:ln>
            <a:noFill/>
          </a:ln>
          <a:effectLst/>
          <a:extLst>
            <a:ext uri="{909E8E84-426E-40dd-AFC4-6F175D3DCCD1}">
              <a14:hiddenFill xmlns:a14="http://schemas.microsoft.com/office/drawing/2010/main" xmlns="">
                <a:solidFill>
                  <a:schemeClr val="lt1">
                    <a:lumMod val="100000"/>
                    <a:lumOff val="0"/>
                  </a:schemeClr>
                </a:solidFill>
              </a14:hiddenFill>
            </a:ext>
            <a:ext uri="{91240B29-F687-4f45-9708-019B960494DF}">
              <a14:hiddenLine xmlns:a14="http://schemas.microsoft.com/office/drawing/2010/main" xmlns="" w="31750">
                <a:solidFill>
                  <a:schemeClr val="accent5">
                    <a:lumMod val="100000"/>
                    <a:lumOff val="0"/>
                  </a:schemeClr>
                </a:solidFill>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800" b="1" dirty="0">
                <a:effectLst/>
                <a:latin typeface="Times New Roman"/>
                <a:ea typeface="ＭＳ 明朝"/>
                <a:cs typeface="Times New Roman"/>
              </a:rPr>
              <a:t>Late Winter-Spring</a:t>
            </a:r>
            <a:endParaRPr lang="en-US" sz="1200" dirty="0">
              <a:effectLst/>
              <a:latin typeface="Cambria"/>
              <a:ea typeface="ＭＳ 明朝"/>
              <a:cs typeface="Times New Roman"/>
            </a:endParaRPr>
          </a:p>
        </p:txBody>
      </p:sp>
      <p:sp>
        <p:nvSpPr>
          <p:cNvPr id="51" name="AutoShape 306"/>
          <p:cNvSpPr>
            <a:spLocks noChangeArrowheads="1"/>
          </p:cNvSpPr>
          <p:nvPr/>
        </p:nvSpPr>
        <p:spPr bwMode="auto">
          <a:xfrm rot="18761817">
            <a:off x="2904623" y="2036833"/>
            <a:ext cx="457200" cy="224790"/>
          </a:xfrm>
          <a:prstGeom prst="notchedRightArrow">
            <a:avLst>
              <a:gd name="adj1" fmla="val 50000"/>
              <a:gd name="adj2" fmla="val 50847"/>
            </a:avLst>
          </a:prstGeom>
          <a:solidFill>
            <a:srgbClr val="660066"/>
          </a:solidFill>
          <a:ln w="12700">
            <a:solidFill>
              <a:schemeClr val="accent4">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
        <p:nvSpPr>
          <p:cNvPr id="52" name="AutoShape 305"/>
          <p:cNvSpPr>
            <a:spLocks noChangeArrowheads="1"/>
          </p:cNvSpPr>
          <p:nvPr/>
        </p:nvSpPr>
        <p:spPr bwMode="auto">
          <a:xfrm rot="13527511">
            <a:off x="2907455" y="4472777"/>
            <a:ext cx="457200" cy="224790"/>
          </a:xfrm>
          <a:prstGeom prst="notchedRightArrow">
            <a:avLst>
              <a:gd name="adj1" fmla="val 50000"/>
              <a:gd name="adj2" fmla="val 50847"/>
            </a:avLst>
          </a:prstGeom>
          <a:solidFill>
            <a:srgbClr val="4CB2A2"/>
          </a:solidFill>
          <a:ln w="12700">
            <a:solidFill>
              <a:srgbClr val="4CB2A2"/>
            </a:solidFill>
            <a:miter lim="800000"/>
            <a:headEnd/>
            <a:tailEnd/>
          </a:ln>
          <a:effectLst/>
          <a:extLst/>
        </p:spPr>
        <p:txBody>
          <a:bodyPr rot="0" vert="horz" wrap="square" lIns="91440" tIns="45720" rIns="91440" bIns="45720" anchor="ctr" anchorCtr="0" upright="1">
            <a:noAutofit/>
          </a:bodyPr>
          <a:lstStyle/>
          <a:p>
            <a:endParaRPr lang="en-US"/>
          </a:p>
        </p:txBody>
      </p:sp>
      <p:sp>
        <p:nvSpPr>
          <p:cNvPr id="53" name="AutoShape 304"/>
          <p:cNvSpPr>
            <a:spLocks noChangeArrowheads="1"/>
          </p:cNvSpPr>
          <p:nvPr/>
        </p:nvSpPr>
        <p:spPr bwMode="auto">
          <a:xfrm rot="8261653">
            <a:off x="5654917" y="4467996"/>
            <a:ext cx="457200" cy="224790"/>
          </a:xfrm>
          <a:prstGeom prst="notchedRightArrow">
            <a:avLst>
              <a:gd name="adj1" fmla="val 50000"/>
              <a:gd name="adj2" fmla="val 50847"/>
            </a:avLst>
          </a:prstGeom>
          <a:solidFill>
            <a:srgbClr val="F2AE53"/>
          </a:solidFill>
          <a:ln>
            <a:noFill/>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ctr" anchorCtr="0" upright="1">
            <a:noAutofit/>
          </a:bodyPr>
          <a:lstStyle/>
          <a:p>
            <a:endParaRPr lang="en-US"/>
          </a:p>
        </p:txBody>
      </p:sp>
      <p:sp>
        <p:nvSpPr>
          <p:cNvPr id="54" name="AutoShape 303"/>
          <p:cNvSpPr>
            <a:spLocks noChangeArrowheads="1"/>
          </p:cNvSpPr>
          <p:nvPr/>
        </p:nvSpPr>
        <p:spPr bwMode="auto">
          <a:xfrm rot="2166117">
            <a:off x="5432528" y="2018113"/>
            <a:ext cx="457200" cy="224790"/>
          </a:xfrm>
          <a:prstGeom prst="notchedRightArrow">
            <a:avLst>
              <a:gd name="adj1" fmla="val 50000"/>
              <a:gd name="adj2" fmla="val 50847"/>
            </a:avLst>
          </a:prstGeom>
          <a:solidFill>
            <a:schemeClr val="accent5">
              <a:lumMod val="50000"/>
            </a:schemeClr>
          </a:solidFill>
          <a:ln w="12700">
            <a:solidFill>
              <a:schemeClr val="accent1">
                <a:lumMod val="100000"/>
                <a:lumOff val="0"/>
              </a:schemeClr>
            </a:solidFill>
            <a:miter lim="800000"/>
            <a:headEnd/>
            <a:tailEnd/>
          </a:ln>
          <a:effectLst/>
          <a:extLst/>
        </p:spPr>
        <p:txBody>
          <a:bodyPr rot="0" vert="horz" wrap="square" lIns="91440" tIns="45720" rIns="91440" bIns="45720" anchor="ctr" anchorCtr="0" upright="1">
            <a:noAutofit/>
          </a:bodyPr>
          <a:lstStyle/>
          <a:p>
            <a:endParaRPr lang="en-US"/>
          </a:p>
        </p:txBody>
      </p:sp>
    </p:spTree>
    <p:extLst>
      <p:ext uri="{BB962C8B-B14F-4D97-AF65-F5344CB8AC3E}">
        <p14:creationId xmlns:p14="http://schemas.microsoft.com/office/powerpoint/2010/main" val="3896929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63925E-6 2.15377E-6 L -0.14159 0.20009 " pathEditMode="relative" rAng="0" ptsTypes="AA">
                                      <p:cBhvr>
                                        <p:cTn id="6" dur="2000" fill="hold"/>
                                        <p:tgtEl>
                                          <p:spTgt spid="5"/>
                                        </p:tgtEl>
                                        <p:attrNameLst>
                                          <p:attrName>ppt_x</p:attrName>
                                          <p:attrName>ppt_y</p:attrName>
                                        </p:attrNameLst>
                                      </p:cBhvr>
                                      <p:rCtr x="-7080" y="10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Core Propositions and Standard Indicators</a:t>
            </a:r>
          </a:p>
        </p:txBody>
      </p:sp>
      <p:sp>
        <p:nvSpPr>
          <p:cNvPr id="11267" name="Text Placeholder 2"/>
          <p:cNvSpPr>
            <a:spLocks noGrp="1"/>
          </p:cNvSpPr>
          <p:nvPr>
            <p:ph idx="1"/>
          </p:nvPr>
        </p:nvSpPr>
        <p:spPr/>
        <p:txBody>
          <a:bodyPr/>
          <a:lstStyle/>
          <a:p>
            <a:r>
              <a:rPr lang="en-US" sz="2200" dirty="0"/>
              <a:t>Core Proposition 4: Teachers think systematically about their practices and learn from experience.</a:t>
            </a:r>
          </a:p>
          <a:p>
            <a:pPr lvl="1"/>
            <a:r>
              <a:rPr lang="en-US" sz="2100" dirty="0"/>
              <a:t>4.2—Continuous Professional Growth: The teacher uses current research-based resources, ongoing feedback from others, and professional learning opportunities to accomplish professional growth.</a:t>
            </a:r>
          </a:p>
          <a:p>
            <a:r>
              <a:rPr lang="en-US" sz="2200" dirty="0"/>
              <a:t>Core Proposition 5: Teachers are members of learning communities.</a:t>
            </a:r>
          </a:p>
          <a:p>
            <a:pPr lvl="1"/>
            <a:r>
              <a:rPr lang="en-US" sz="2100" dirty="0"/>
              <a:t>5.1—Professional Collaboration: The teacher contributes to school effectiveness by collaborating with other professionals on activities that support school improvement and student learning.</a:t>
            </a:r>
            <a:endParaRPr lang="en-US" altLang="en-US" sz="2100" dirty="0"/>
          </a:p>
        </p:txBody>
      </p:sp>
      <p:sp>
        <p:nvSpPr>
          <p:cNvPr id="11268" name="Slide Number Placeholder 3"/>
          <p:cNvSpPr>
            <a:spLocks noGrp="1"/>
          </p:cNvSpPr>
          <p:nvPr>
            <p:ph type="sldNum" sz="quarter" idx="11"/>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F6018CDF-BFAF-484B-9F94-2F02935796A8}" type="slidenum">
              <a:rPr lang="en-US" altLang="en-US" sz="1200" smtClean="0">
                <a:solidFill>
                  <a:srgbClr val="FFFFFF"/>
                </a:solidFill>
                <a:latin typeface="Arial" pitchFamily="34" charset="0"/>
              </a:rPr>
              <a:pPr eaLnBrk="1" hangingPunct="1">
                <a:spcBef>
                  <a:spcPct val="0"/>
                </a:spcBef>
                <a:buFontTx/>
                <a:buNone/>
              </a:pPr>
              <a:t>11</a:t>
            </a:fld>
            <a:endParaRPr lang="en-US" altLang="en-US" sz="1200">
              <a:solidFill>
                <a:srgbClr val="FFFFFF"/>
              </a:solidFill>
              <a:latin typeface="Arial" pitchFamily="34" charset="0"/>
            </a:endParaRPr>
          </a:p>
        </p:txBody>
      </p:sp>
    </p:spTree>
    <p:extLst>
      <p:ext uri="{BB962C8B-B14F-4D97-AF65-F5344CB8AC3E}">
        <p14:creationId xmlns:p14="http://schemas.microsoft.com/office/powerpoint/2010/main" val="222696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dirty="0">
                <a:cs typeface="+mj-cs"/>
              </a:rPr>
              <a:t>Reminder: Points of Contact Framework </a:t>
            </a:r>
          </a:p>
        </p:txBody>
      </p:sp>
      <p:sp>
        <p:nvSpPr>
          <p:cNvPr id="4" name="Content Placeholder 3"/>
          <p:cNvSpPr>
            <a:spLocks noGrp="1"/>
          </p:cNvSpPr>
          <p:nvPr>
            <p:ph sz="half" idx="2"/>
          </p:nvPr>
        </p:nvSpPr>
        <p:spPr>
          <a:xfrm>
            <a:off x="5334000" y="1524000"/>
            <a:ext cx="3505200" cy="4343400"/>
          </a:xfrm>
        </p:spPr>
        <p:txBody>
          <a:bodyPr/>
          <a:lstStyle/>
          <a:p>
            <a:r>
              <a:rPr lang="en-US" sz="2400" dirty="0"/>
              <a:t>Person to person</a:t>
            </a:r>
          </a:p>
          <a:p>
            <a:r>
              <a:rPr lang="en-US" sz="2400" dirty="0"/>
              <a:t>Documented</a:t>
            </a:r>
          </a:p>
          <a:p>
            <a:r>
              <a:rPr lang="en-US" sz="2400" dirty="0"/>
              <a:t>Evidence based</a:t>
            </a:r>
          </a:p>
        </p:txBody>
      </p:sp>
      <p:sp>
        <p:nvSpPr>
          <p:cNvPr id="9" name="Slide Number Placeholder 2"/>
          <p:cNvSpPr>
            <a:spLocks noGrp="1"/>
          </p:cNvSpPr>
          <p:nvPr>
            <p:ph type="sldNum" sz="quarter" idx="11"/>
          </p:nvPr>
        </p:nvSpPr>
        <p:spPr/>
        <p:txBody>
          <a:bodyPr/>
          <a:lstStyle/>
          <a:p>
            <a:pPr algn="r" eaLnBrk="1" hangingPunct="1">
              <a:spcBef>
                <a:spcPct val="0"/>
              </a:spcBef>
              <a:buFontTx/>
              <a:buNone/>
            </a:pPr>
            <a:fld id="{48441343-254F-4EE5-B38C-BBAF72E2CF75}" type="slidenum">
              <a:rPr lang="en-US" altLang="en-US" sz="1200" smtClean="0">
                <a:solidFill>
                  <a:schemeClr val="bg1"/>
                </a:solidFill>
                <a:latin typeface="Arial" charset="0"/>
              </a:rPr>
              <a:pPr algn="r" eaLnBrk="1" hangingPunct="1">
                <a:spcBef>
                  <a:spcPct val="0"/>
                </a:spcBef>
                <a:buFontTx/>
                <a:buNone/>
              </a:pPr>
              <a:t>12</a:t>
            </a:fld>
            <a:endParaRPr lang="en-US" altLang="en-US" sz="1200" dirty="0">
              <a:solidFill>
                <a:schemeClr val="bg1"/>
              </a:solidFill>
              <a:latin typeface="Arial" charset="0"/>
            </a:endParaRPr>
          </a:p>
        </p:txBody>
      </p:sp>
      <p:sp>
        <p:nvSpPr>
          <p:cNvPr id="20483" name="Rectangle 1"/>
          <p:cNvSpPr>
            <a:spLocks noChangeArrowheads="1"/>
          </p:cNvSpPr>
          <p:nvPr/>
        </p:nvSpPr>
        <p:spPr bwMode="auto">
          <a:xfrm>
            <a:off x="3316288" y="2127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endParaRPr lang="en-US">
              <a:ea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8739995"/>
              </p:ext>
            </p:extLst>
          </p:nvPr>
        </p:nvGraphicFramePr>
        <p:xfrm>
          <a:off x="381000" y="1357307"/>
          <a:ext cx="4800600" cy="4510093"/>
        </p:xfrm>
        <a:graphic>
          <a:graphicData uri="http://schemas.openxmlformats.org/drawingml/2006/table">
            <a:tbl>
              <a:tblPr firstRow="1" firstCol="1" bandRow="1">
                <a:tableStyleId>{0660B408-B3CF-4A94-85FC-2B1E0A45F4A2}</a:tableStyleId>
              </a:tblPr>
              <a:tblGrid>
                <a:gridCol w="4800600">
                  <a:extLst>
                    <a:ext uri="{9D8B030D-6E8A-4147-A177-3AD203B41FA5}">
                      <a16:colId xmlns:a16="http://schemas.microsoft.com/office/drawing/2014/main" val="20000"/>
                    </a:ext>
                  </a:extLst>
                </a:gridCol>
              </a:tblGrid>
              <a:tr h="348556">
                <a:tc>
                  <a:txBody>
                    <a:bodyPr/>
                    <a:lstStyle/>
                    <a:p>
                      <a:pPr marL="0" marR="0" algn="ctr">
                        <a:lnSpc>
                          <a:spcPct val="115000"/>
                        </a:lnSpc>
                        <a:spcBef>
                          <a:spcPts val="0"/>
                        </a:spcBef>
                        <a:spcAft>
                          <a:spcPts val="0"/>
                        </a:spcAft>
                      </a:pPr>
                      <a:r>
                        <a:rPr lang="en-US" sz="1800" dirty="0">
                          <a:effectLst/>
                        </a:rPr>
                        <a:t>Point of Contact Menu</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0"/>
                  </a:ext>
                </a:extLst>
              </a:tr>
              <a:tr h="460770">
                <a:tc>
                  <a:txBody>
                    <a:bodyPr/>
                    <a:lstStyle/>
                    <a:p>
                      <a:pPr marL="0" marR="0">
                        <a:lnSpc>
                          <a:spcPct val="115000"/>
                        </a:lnSpc>
                        <a:spcBef>
                          <a:spcPts val="0"/>
                        </a:spcBef>
                        <a:spcAft>
                          <a:spcPts val="0"/>
                        </a:spcAft>
                      </a:pPr>
                      <a:r>
                        <a:rPr lang="en-US" sz="1800" dirty="0">
                          <a:effectLst/>
                        </a:rPr>
                        <a:t>Formal Observation </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1"/>
                  </a:ext>
                </a:extLst>
              </a:tr>
              <a:tr h="460770">
                <a:tc>
                  <a:txBody>
                    <a:bodyPr/>
                    <a:lstStyle/>
                    <a:p>
                      <a:pPr marL="0" marR="0">
                        <a:lnSpc>
                          <a:spcPct val="115000"/>
                        </a:lnSpc>
                        <a:spcBef>
                          <a:spcPts val="0"/>
                        </a:spcBef>
                        <a:spcAft>
                          <a:spcPts val="0"/>
                        </a:spcAft>
                      </a:pPr>
                      <a:r>
                        <a:rPr lang="en-US" sz="1800" dirty="0">
                          <a:effectLst/>
                        </a:rPr>
                        <a:t>Extended Classroom Observation</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2"/>
                  </a:ext>
                </a:extLst>
              </a:tr>
              <a:tr h="460770">
                <a:tc>
                  <a:txBody>
                    <a:bodyPr/>
                    <a:lstStyle/>
                    <a:p>
                      <a:pPr marL="0" marR="0">
                        <a:lnSpc>
                          <a:spcPct val="115000"/>
                        </a:lnSpc>
                        <a:spcBef>
                          <a:spcPts val="0"/>
                        </a:spcBef>
                        <a:spcAft>
                          <a:spcPts val="0"/>
                        </a:spcAft>
                      </a:pPr>
                      <a:r>
                        <a:rPr lang="en-US" sz="1800" dirty="0">
                          <a:effectLst/>
                        </a:rPr>
                        <a:t>Series of Informal Classroom Observations</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3"/>
                  </a:ext>
                </a:extLst>
              </a:tr>
              <a:tr h="47537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rPr>
                        <a:t>Video Lesson Review</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4"/>
                  </a:ext>
                </a:extLst>
              </a:tr>
              <a:tr h="460770">
                <a:tc>
                  <a:txBody>
                    <a:bodyPr/>
                    <a:lstStyle/>
                    <a:p>
                      <a:pPr marL="0" marR="0">
                        <a:lnSpc>
                          <a:spcPct val="115000"/>
                        </a:lnSpc>
                        <a:spcBef>
                          <a:spcPts val="0"/>
                        </a:spcBef>
                        <a:spcAft>
                          <a:spcPts val="0"/>
                        </a:spcAft>
                      </a:pPr>
                      <a:r>
                        <a:rPr lang="en-US" sz="1800" dirty="0">
                          <a:effectLst/>
                        </a:rPr>
                        <a:t>Curriculum Review</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5"/>
                  </a:ext>
                </a:extLst>
              </a:tr>
              <a:tr h="460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rPr>
                        <a:t>Student Engagement Analysis</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6"/>
                  </a:ext>
                </a:extLst>
              </a:tr>
              <a:tr h="460770">
                <a:tc>
                  <a:txBody>
                    <a:bodyPr/>
                    <a:lstStyle/>
                    <a:p>
                      <a:pPr marL="0" marR="0">
                        <a:lnSpc>
                          <a:spcPct val="115000"/>
                        </a:lnSpc>
                        <a:spcBef>
                          <a:spcPts val="0"/>
                        </a:spcBef>
                        <a:spcAft>
                          <a:spcPts val="0"/>
                        </a:spcAft>
                      </a:pPr>
                      <a:r>
                        <a:rPr lang="en-US" sz="1800" dirty="0">
                          <a:effectLst/>
                        </a:rPr>
                        <a:t>Review of Student Learning Data</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7"/>
                  </a:ext>
                </a:extLst>
              </a:tr>
              <a:tr h="460770">
                <a:tc>
                  <a:txBody>
                    <a:bodyPr/>
                    <a:lstStyle/>
                    <a:p>
                      <a:pPr marL="0" marR="0">
                        <a:lnSpc>
                          <a:spcPct val="115000"/>
                        </a:lnSpc>
                        <a:spcBef>
                          <a:spcPts val="0"/>
                        </a:spcBef>
                        <a:spcAft>
                          <a:spcPts val="0"/>
                        </a:spcAft>
                      </a:pPr>
                      <a:r>
                        <a:rPr lang="en-US" sz="1800" dirty="0">
                          <a:effectLst/>
                        </a:rPr>
                        <a:t>Professionalism Observation/Conference</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8"/>
                  </a:ext>
                </a:extLst>
              </a:tr>
              <a:tr h="460770">
                <a:tc>
                  <a:txBody>
                    <a:bodyPr/>
                    <a:lstStyle/>
                    <a:p>
                      <a:pPr marL="0" marR="0">
                        <a:lnSpc>
                          <a:spcPct val="115000"/>
                        </a:lnSpc>
                        <a:spcBef>
                          <a:spcPts val="0"/>
                        </a:spcBef>
                        <a:spcAft>
                          <a:spcPts val="0"/>
                        </a:spcAft>
                      </a:pPr>
                      <a:r>
                        <a:rPr lang="en-US" sz="1800" dirty="0">
                          <a:effectLst/>
                        </a:rPr>
                        <a:t>Other</a:t>
                      </a:r>
                      <a:endParaRPr lang="en-US" sz="1800" dirty="0">
                        <a:effectLst/>
                        <a:latin typeface="Calibri"/>
                        <a:ea typeface="Times New Roman"/>
                        <a:cs typeface="Times New Roman"/>
                      </a:endParaRPr>
                    </a:p>
                  </a:txBody>
                  <a:tcPr marL="40640" marR="40640" marT="9525" marB="0"/>
                </a:tc>
                <a:extLst>
                  <a:ext uri="{0D108BD9-81ED-4DB2-BD59-A6C34878D82A}">
                    <a16:rowId xmlns:a16="http://schemas.microsoft.com/office/drawing/2014/main" val="10009"/>
                  </a:ext>
                </a:extLst>
              </a:tr>
            </a:tbl>
          </a:graphicData>
        </a:graphic>
      </p:graphicFrame>
      <p:sp>
        <p:nvSpPr>
          <p:cNvPr id="3" name="TextBox 2"/>
          <p:cNvSpPr txBox="1"/>
          <p:nvPr/>
        </p:nvSpPr>
        <p:spPr>
          <a:xfrm>
            <a:off x="1010840" y="469152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350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Points of Contact Requirements</a:t>
            </a:r>
          </a:p>
        </p:txBody>
      </p:sp>
      <p:sp>
        <p:nvSpPr>
          <p:cNvPr id="2" name="Content Placeholder 1"/>
          <p:cNvSpPr>
            <a:spLocks noGrp="1"/>
          </p:cNvSpPr>
          <p:nvPr>
            <p:ph idx="1"/>
          </p:nvPr>
        </p:nvSpPr>
        <p:spPr/>
        <p:txBody>
          <a:bodyPr/>
          <a:lstStyle/>
          <a:p>
            <a:r>
              <a:rPr lang="en-US" dirty="0"/>
              <a:t>Prior to your first summative rating and assignment to a growth plan, you must complete six minimum Points of Contact (POCs), distributed as follows:</a:t>
            </a:r>
          </a:p>
          <a:p>
            <a:endParaRPr lang="en-US" dirty="0"/>
          </a:p>
        </p:txBody>
      </p:sp>
      <p:sp>
        <p:nvSpPr>
          <p:cNvPr id="5" name="Slide Number Placeholder 2"/>
          <p:cNvSpPr>
            <a:spLocks noGrp="1"/>
          </p:cNvSpPr>
          <p:nvPr>
            <p:ph type="sldNum" sz="quarter" idx="11"/>
          </p:nvPr>
        </p:nvSpPr>
        <p:spPr/>
        <p:txBody>
          <a:bodyPr/>
          <a:lstStyle/>
          <a:p>
            <a:fld id="{48441343-254F-4EE5-B38C-BBAF72E2CF75}" type="slidenum">
              <a:rPr lang="en-US" altLang="en-US" smtClean="0"/>
              <a:pPr/>
              <a:t>13</a:t>
            </a:fld>
            <a:endParaRPr lang="en-US" altLang="en-US" dirty="0"/>
          </a:p>
        </p:txBody>
      </p:sp>
      <p:graphicFrame>
        <p:nvGraphicFramePr>
          <p:cNvPr id="4" name="Diagram 3"/>
          <p:cNvGraphicFramePr/>
          <p:nvPr>
            <p:extLst>
              <p:ext uri="{D42A27DB-BD31-4B8C-83A1-F6EECF244321}">
                <p14:modId xmlns:p14="http://schemas.microsoft.com/office/powerpoint/2010/main" val="1226972552"/>
              </p:ext>
            </p:extLst>
          </p:nvPr>
        </p:nvGraphicFramePr>
        <p:xfrm>
          <a:off x="381000" y="2971801"/>
          <a:ext cx="8534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86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Selecting Points of Contact: Guidance</a:t>
            </a:r>
            <a:endParaRPr lang="en-US" dirty="0"/>
          </a:p>
        </p:txBody>
      </p:sp>
      <p:sp>
        <p:nvSpPr>
          <p:cNvPr id="3" name="Content Placeholder 2"/>
          <p:cNvSpPr>
            <a:spLocks noGrp="1"/>
          </p:cNvSpPr>
          <p:nvPr>
            <p:ph idx="1"/>
          </p:nvPr>
        </p:nvSpPr>
        <p:spPr/>
        <p:txBody>
          <a:bodyPr/>
          <a:lstStyle/>
          <a:p>
            <a:pPr lvl="0">
              <a:spcBef>
                <a:spcPts val="1200"/>
              </a:spcBef>
            </a:pPr>
            <a:r>
              <a:rPr lang="en-US" b="1" dirty="0"/>
              <a:t>Professional growth goals: </a:t>
            </a:r>
            <a:r>
              <a:rPr lang="en-US" dirty="0"/>
              <a:t>Which points of contact will provide me with the feedback I need to ensure I will meet my professional goals?</a:t>
            </a:r>
          </a:p>
          <a:p>
            <a:pPr lvl="0">
              <a:spcBef>
                <a:spcPts val="1200"/>
              </a:spcBef>
            </a:pPr>
            <a:r>
              <a:rPr lang="en-US" b="1" dirty="0"/>
              <a:t>Student needs: </a:t>
            </a:r>
            <a:r>
              <a:rPr lang="en-US" dirty="0"/>
              <a:t>Which points of contact will provide me with the feedback I need to help ensure my students meet their learning goals?</a:t>
            </a:r>
          </a:p>
          <a:p>
            <a:pPr lvl="0">
              <a:spcBef>
                <a:spcPts val="1200"/>
              </a:spcBef>
            </a:pPr>
            <a:r>
              <a:rPr lang="en-US" b="1" dirty="0"/>
              <a:t>Evidence: </a:t>
            </a:r>
            <a:r>
              <a:rPr lang="en-US" dirty="0"/>
              <a:t>Which points of contact will help me provide strong evidence of my practice on each of the Core Propositions and indicators in the MSFE Rubric? </a:t>
            </a:r>
          </a:p>
        </p:txBody>
      </p:sp>
      <p:sp>
        <p:nvSpPr>
          <p:cNvPr id="4" name="Slide Number Placeholder 2"/>
          <p:cNvSpPr>
            <a:spLocks noGrp="1"/>
          </p:cNvSpPr>
          <p:nvPr>
            <p:ph type="sldNum" sz="quarter" idx="11"/>
          </p:nvPr>
        </p:nvSpPr>
        <p:spPr/>
        <p:txBody>
          <a:bodyPr/>
          <a:lstStyle/>
          <a:p>
            <a:fld id="{48441343-254F-4EE5-B38C-BBAF72E2CF75}" type="slidenum">
              <a:rPr lang="en-US" altLang="en-US" smtClean="0"/>
              <a:pPr/>
              <a:t>14</a:t>
            </a:fld>
            <a:endParaRPr lang="en-US" altLang="en-US" dirty="0"/>
          </a:p>
        </p:txBody>
      </p:sp>
    </p:spTree>
    <p:extLst>
      <p:ext uri="{BB962C8B-B14F-4D97-AF65-F5344CB8AC3E}">
        <p14:creationId xmlns:p14="http://schemas.microsoft.com/office/powerpoint/2010/main" val="7590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chor="t" anchorCtr="0"/>
          <a:lstStyle/>
          <a:p>
            <a:r>
              <a:rPr lang="en-US" dirty="0"/>
              <a:t>Turn and Talk: Ms. Jones’s Points of Contact</a:t>
            </a:r>
          </a:p>
        </p:txBody>
      </p:sp>
      <p:sp>
        <p:nvSpPr>
          <p:cNvPr id="12" name="Text Placeholder 11"/>
          <p:cNvSpPr>
            <a:spLocks noGrp="1"/>
          </p:cNvSpPr>
          <p:nvPr>
            <p:ph type="body" idx="1"/>
          </p:nvPr>
        </p:nvSpPr>
        <p:spPr/>
        <p:txBody>
          <a:bodyPr/>
          <a:lstStyle/>
          <a:p>
            <a:r>
              <a:rPr lang="en-US" dirty="0"/>
              <a:t>SLO Focus</a:t>
            </a:r>
          </a:p>
        </p:txBody>
      </p:sp>
      <p:sp>
        <p:nvSpPr>
          <p:cNvPr id="13" name="Content Placeholder 12"/>
          <p:cNvSpPr>
            <a:spLocks noGrp="1"/>
          </p:cNvSpPr>
          <p:nvPr>
            <p:ph sz="half" idx="2"/>
          </p:nvPr>
        </p:nvSpPr>
        <p:spPr/>
        <p:txBody>
          <a:bodyPr/>
          <a:lstStyle/>
          <a:p>
            <a:pPr>
              <a:buFont typeface="Arial"/>
              <a:buChar char="•"/>
            </a:pPr>
            <a:r>
              <a:rPr lang="en-US" sz="2200" dirty="0"/>
              <a:t>Content: Geometry and Geometric Measurement</a:t>
            </a:r>
          </a:p>
          <a:p>
            <a:pPr>
              <a:buFont typeface="Arial"/>
              <a:buChar char="•"/>
            </a:pPr>
            <a:r>
              <a:rPr lang="en-US" sz="2200" dirty="0"/>
              <a:t>Instructional plan:</a:t>
            </a:r>
          </a:p>
          <a:p>
            <a:pPr lvl="1">
              <a:buFont typeface="Arial"/>
              <a:buChar char="–"/>
            </a:pPr>
            <a:r>
              <a:rPr lang="en-US" sz="2100" dirty="0"/>
              <a:t>Questioning for higher-order thinking, </a:t>
            </a:r>
          </a:p>
          <a:p>
            <a:pPr lvl="1">
              <a:buFont typeface="Arial"/>
              <a:buChar char="–"/>
            </a:pPr>
            <a:r>
              <a:rPr lang="en-US" sz="2100" dirty="0"/>
              <a:t>Developing problem-based task or assessment</a:t>
            </a:r>
          </a:p>
          <a:p>
            <a:endParaRPr lang="en-US" dirty="0"/>
          </a:p>
        </p:txBody>
      </p:sp>
      <p:sp>
        <p:nvSpPr>
          <p:cNvPr id="14" name="Text Placeholder 13"/>
          <p:cNvSpPr>
            <a:spLocks noGrp="1"/>
          </p:cNvSpPr>
          <p:nvPr>
            <p:ph type="body" sz="quarter" idx="3"/>
          </p:nvPr>
        </p:nvSpPr>
        <p:spPr/>
        <p:txBody>
          <a:bodyPr/>
          <a:lstStyle/>
          <a:p>
            <a:r>
              <a:rPr lang="en-US" dirty="0"/>
              <a:t>Professional Goals</a:t>
            </a:r>
          </a:p>
        </p:txBody>
      </p:sp>
      <p:sp>
        <p:nvSpPr>
          <p:cNvPr id="15" name="Content Placeholder 14"/>
          <p:cNvSpPr>
            <a:spLocks noGrp="1"/>
          </p:cNvSpPr>
          <p:nvPr>
            <p:ph sz="quarter" idx="4"/>
          </p:nvPr>
        </p:nvSpPr>
        <p:spPr/>
        <p:txBody>
          <a:bodyPr/>
          <a:lstStyle/>
          <a:p>
            <a:pPr marL="457200" indent="-457200">
              <a:buFont typeface="+mj-lt"/>
              <a:buAutoNum type="arabicPeriod"/>
            </a:pPr>
            <a:r>
              <a:rPr lang="en-US" sz="2200" dirty="0"/>
              <a:t>Lead grade-level team effort to create 3 new formative assessments for CCSS geometry content </a:t>
            </a:r>
          </a:p>
          <a:p>
            <a:pPr marL="457200" indent="-457200">
              <a:spcBef>
                <a:spcPts val="1200"/>
              </a:spcBef>
              <a:buFont typeface="+mj-lt"/>
              <a:buAutoNum type="arabicPeriod"/>
            </a:pPr>
            <a:r>
              <a:rPr lang="en-US" sz="2200" dirty="0"/>
              <a:t>Develop and refine 3 new project-based tasks with real-world connection</a:t>
            </a:r>
          </a:p>
        </p:txBody>
      </p:sp>
      <p:sp>
        <p:nvSpPr>
          <p:cNvPr id="7" name="Slide Number Placeholder 2"/>
          <p:cNvSpPr>
            <a:spLocks noGrp="1"/>
          </p:cNvSpPr>
          <p:nvPr>
            <p:ph type="sldNum" sz="quarter" idx="11"/>
          </p:nvPr>
        </p:nvSpPr>
        <p:spPr/>
        <p:txBody>
          <a:bodyPr/>
          <a:lstStyle/>
          <a:p>
            <a:fld id="{48441343-254F-4EE5-B38C-BBAF72E2CF75}" type="slidenum">
              <a:rPr lang="en-US" altLang="en-US" smtClean="0"/>
              <a:pPr/>
              <a:t>15</a:t>
            </a:fld>
            <a:endParaRPr lang="en-US" altLang="en-US" dirty="0"/>
          </a:p>
        </p:txBody>
      </p:sp>
    </p:spTree>
    <p:extLst>
      <p:ext uri="{BB962C8B-B14F-4D97-AF65-F5344CB8AC3E}">
        <p14:creationId xmlns:p14="http://schemas.microsoft.com/office/powerpoint/2010/main" val="87484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Observation in the T-PEPG Model</a:t>
            </a:r>
          </a:p>
        </p:txBody>
      </p:sp>
      <p:sp>
        <p:nvSpPr>
          <p:cNvPr id="11268" name="Slide Number Placeholder 3"/>
          <p:cNvSpPr>
            <a:spLocks noGrp="1"/>
          </p:cNvSpPr>
          <p:nvPr>
            <p:ph type="sldNum" sz="quarter" idx="11"/>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F6018CDF-BFAF-484B-9F94-2F02935796A8}" type="slidenum">
              <a:rPr lang="en-US" altLang="en-US" sz="1200" smtClean="0">
                <a:solidFill>
                  <a:srgbClr val="FFFFFF"/>
                </a:solidFill>
                <a:latin typeface="Arial" pitchFamily="34" charset="0"/>
              </a:rPr>
              <a:pPr eaLnBrk="1" hangingPunct="1">
                <a:spcBef>
                  <a:spcPct val="0"/>
                </a:spcBef>
                <a:buFontTx/>
                <a:buNone/>
              </a:pPr>
              <a:t>16</a:t>
            </a:fld>
            <a:endParaRPr lang="en-US" altLang="en-US" sz="1200" dirty="0">
              <a:solidFill>
                <a:srgbClr val="FFFFFF"/>
              </a:solidFill>
              <a:latin typeface="Arial" pitchFamily="34" charset="0"/>
            </a:endParaRPr>
          </a:p>
        </p:txBody>
      </p:sp>
      <p:graphicFrame>
        <p:nvGraphicFramePr>
          <p:cNvPr id="12" name="Diagram 11"/>
          <p:cNvGraphicFramePr/>
          <p:nvPr>
            <p:extLst>
              <p:ext uri="{D42A27DB-BD31-4B8C-83A1-F6EECF244321}">
                <p14:modId xmlns:p14="http://schemas.microsoft.com/office/powerpoint/2010/main" val="4035029617"/>
              </p:ext>
            </p:extLst>
          </p:nvPr>
        </p:nvGraphicFramePr>
        <p:xfrm>
          <a:off x="533400" y="1219200"/>
          <a:ext cx="82246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70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Observations: An Overview</a:t>
            </a:r>
          </a:p>
        </p:txBody>
      </p:sp>
      <p:sp>
        <p:nvSpPr>
          <p:cNvPr id="11268" name="Slide Number Placeholder 3"/>
          <p:cNvSpPr>
            <a:spLocks noGrp="1"/>
          </p:cNvSpPr>
          <p:nvPr>
            <p:ph type="sldNum" sz="quarter" idx="11"/>
          </p:nvPr>
        </p:nvSpPr>
        <p:spPr>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F6018CDF-BFAF-484B-9F94-2F02935796A8}" type="slidenum">
              <a:rPr lang="en-US" altLang="en-US" sz="1200" smtClean="0">
                <a:solidFill>
                  <a:srgbClr val="FFFFFF"/>
                </a:solidFill>
                <a:latin typeface="Arial" pitchFamily="34" charset="0"/>
              </a:rPr>
              <a:pPr eaLnBrk="1" hangingPunct="1">
                <a:spcBef>
                  <a:spcPct val="0"/>
                </a:spcBef>
                <a:buFontTx/>
                <a:buNone/>
              </a:pPr>
              <a:t>17</a:t>
            </a:fld>
            <a:endParaRPr lang="en-US" altLang="en-US" sz="1200" dirty="0">
              <a:solidFill>
                <a:srgbClr val="FFFFFF"/>
              </a:solidFill>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79673260"/>
              </p:ext>
            </p:extLst>
          </p:nvPr>
        </p:nvGraphicFramePr>
        <p:xfrm>
          <a:off x="304800" y="1219200"/>
          <a:ext cx="8229600" cy="4793019"/>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3390900">
                  <a:extLst>
                    <a:ext uri="{9D8B030D-6E8A-4147-A177-3AD203B41FA5}">
                      <a16:colId xmlns:a16="http://schemas.microsoft.com/office/drawing/2014/main" val="20002"/>
                    </a:ext>
                  </a:extLst>
                </a:gridCol>
              </a:tblGrid>
              <a:tr h="381000">
                <a:tc>
                  <a:txBody>
                    <a:bodyPr/>
                    <a:lstStyle/>
                    <a:p>
                      <a:endParaRPr lang="en-US" dirty="0"/>
                    </a:p>
                  </a:txBody>
                  <a:tcPr/>
                </a:tc>
                <a:tc>
                  <a:txBody>
                    <a:bodyPr/>
                    <a:lstStyle/>
                    <a:p>
                      <a:pPr algn="ctr"/>
                      <a:r>
                        <a:rPr lang="en-US" dirty="0"/>
                        <a:t>Evaluator</a:t>
                      </a:r>
                    </a:p>
                  </a:txBody>
                  <a:tcPr/>
                </a:tc>
                <a:tc>
                  <a:txBody>
                    <a:bodyPr/>
                    <a:lstStyle/>
                    <a:p>
                      <a:pPr algn="ctr"/>
                      <a:r>
                        <a:rPr lang="en-US" dirty="0"/>
                        <a:t>Peer</a:t>
                      </a:r>
                    </a:p>
                  </a:txBody>
                  <a:tcPr/>
                </a:tc>
                <a:extLst>
                  <a:ext uri="{0D108BD9-81ED-4DB2-BD59-A6C34878D82A}">
                    <a16:rowId xmlns:a16="http://schemas.microsoft.com/office/drawing/2014/main" val="10000"/>
                  </a:ext>
                </a:extLst>
              </a:tr>
              <a:tr h="880130">
                <a:tc>
                  <a:txBody>
                    <a:bodyPr/>
                    <a:lstStyle/>
                    <a:p>
                      <a:pPr algn="ctr"/>
                      <a:r>
                        <a:rPr lang="en-US" b="1" dirty="0"/>
                        <a:t>Type</a:t>
                      </a:r>
                    </a:p>
                  </a:txBody>
                  <a:tcPr anchor="ctr"/>
                </a:tc>
                <a:tc>
                  <a:txBody>
                    <a:bodyPr/>
                    <a:lstStyle/>
                    <a:p>
                      <a:pPr algn="ctr"/>
                      <a:r>
                        <a:rPr lang="en-US" dirty="0"/>
                        <a:t>Announced or Unannounced</a:t>
                      </a:r>
                      <a:r>
                        <a:rPr lang="en-US" baseline="0" dirty="0"/>
                        <a:t> </a:t>
                      </a:r>
                      <a:endParaRPr lang="en-US" dirty="0"/>
                    </a:p>
                  </a:txBody>
                  <a:tcPr/>
                </a:tc>
                <a:tc>
                  <a:txBody>
                    <a:bodyPr/>
                    <a:lstStyle/>
                    <a:p>
                      <a:pPr algn="ctr"/>
                      <a:r>
                        <a:rPr lang="en-US" dirty="0"/>
                        <a:t>Always Announced</a:t>
                      </a:r>
                    </a:p>
                  </a:txBody>
                  <a:tcPr/>
                </a:tc>
                <a:extLst>
                  <a:ext uri="{0D108BD9-81ED-4DB2-BD59-A6C34878D82A}">
                    <a16:rowId xmlns:a16="http://schemas.microsoft.com/office/drawing/2014/main" val="10001"/>
                  </a:ext>
                </a:extLst>
              </a:tr>
              <a:tr h="880130">
                <a:tc>
                  <a:txBody>
                    <a:bodyPr/>
                    <a:lstStyle/>
                    <a:p>
                      <a:pPr algn="ctr"/>
                      <a:r>
                        <a:rPr lang="en-US" b="1" dirty="0"/>
                        <a:t>Length</a:t>
                      </a:r>
                    </a:p>
                  </a:txBody>
                  <a:tcPr anchor="ctr"/>
                </a:tc>
                <a:tc>
                  <a:txBody>
                    <a:bodyPr/>
                    <a:lstStyle/>
                    <a:p>
                      <a:pPr algn="ctr"/>
                      <a:r>
                        <a:rPr lang="en-US" dirty="0"/>
                        <a:t>Varies by type of observation</a:t>
                      </a:r>
                    </a:p>
                  </a:txBody>
                  <a:tcPr/>
                </a:tc>
                <a:tc>
                  <a:txBody>
                    <a:bodyPr/>
                    <a:lstStyle/>
                    <a:p>
                      <a:pPr algn="ctr"/>
                      <a:r>
                        <a:rPr lang="en-US" dirty="0"/>
                        <a:t>Varies</a:t>
                      </a:r>
                      <a:r>
                        <a:rPr lang="en-US" baseline="0" dirty="0"/>
                        <a:t> by type of observation</a:t>
                      </a:r>
                      <a:endParaRPr lang="en-US" dirty="0"/>
                    </a:p>
                  </a:txBody>
                  <a:tcPr/>
                </a:tc>
                <a:extLst>
                  <a:ext uri="{0D108BD9-81ED-4DB2-BD59-A6C34878D82A}">
                    <a16:rowId xmlns:a16="http://schemas.microsoft.com/office/drawing/2014/main" val="10002"/>
                  </a:ext>
                </a:extLst>
              </a:tr>
              <a:tr h="880130">
                <a:tc>
                  <a:txBody>
                    <a:bodyPr/>
                    <a:lstStyle/>
                    <a:p>
                      <a:pPr algn="ctr"/>
                      <a:r>
                        <a:rPr lang="en-US" b="1" dirty="0"/>
                        <a:t>Purpose</a:t>
                      </a:r>
                    </a:p>
                  </a:txBody>
                  <a:tcPr anchor="ctr"/>
                </a:tc>
                <a:tc>
                  <a:txBody>
                    <a:bodyPr/>
                    <a:lstStyle/>
                    <a:p>
                      <a:pPr algn="ctr"/>
                      <a:r>
                        <a:rPr lang="en-US" dirty="0"/>
                        <a:t>To discuss evidence, </a:t>
                      </a:r>
                      <a:r>
                        <a:rPr lang="en-US" b="1" dirty="0"/>
                        <a:t>ratings</a:t>
                      </a:r>
                      <a:r>
                        <a:rPr lang="en-US" dirty="0"/>
                        <a:t>, and feedback on strengths</a:t>
                      </a:r>
                      <a:r>
                        <a:rPr lang="en-US" baseline="0" dirty="0"/>
                        <a:t> and areas for improvement</a:t>
                      </a:r>
                      <a:endParaRPr lang="en-US" dirty="0"/>
                    </a:p>
                  </a:txBody>
                  <a:tcPr/>
                </a:tc>
                <a:tc>
                  <a:txBody>
                    <a:bodyPr/>
                    <a:lstStyle/>
                    <a:p>
                      <a:pPr algn="ctr"/>
                      <a:r>
                        <a:rPr lang="en-US" dirty="0"/>
                        <a:t>To discuss targeted</a:t>
                      </a:r>
                      <a:r>
                        <a:rPr lang="en-US" baseline="0" dirty="0"/>
                        <a:t> evidence and to collaboratively discuss feedback on strengths and areas for improvement</a:t>
                      </a:r>
                      <a:endParaRPr lang="en-US" dirty="0"/>
                    </a:p>
                  </a:txBody>
                  <a:tcPr/>
                </a:tc>
                <a:extLst>
                  <a:ext uri="{0D108BD9-81ED-4DB2-BD59-A6C34878D82A}">
                    <a16:rowId xmlns:a16="http://schemas.microsoft.com/office/drawing/2014/main" val="10003"/>
                  </a:ext>
                </a:extLst>
              </a:tr>
              <a:tr h="880130">
                <a:tc>
                  <a:txBody>
                    <a:bodyPr/>
                    <a:lstStyle/>
                    <a:p>
                      <a:pPr algn="ctr"/>
                      <a:r>
                        <a:rPr lang="en-US" b="1" dirty="0"/>
                        <a:t>Outcome</a:t>
                      </a:r>
                    </a:p>
                  </a:txBody>
                  <a:tcPr anchor="ctr"/>
                </a:tc>
                <a:tc>
                  <a:txBody>
                    <a:bodyPr/>
                    <a:lstStyle/>
                    <a:p>
                      <a:pPr algn="ctr"/>
                      <a:r>
                        <a:rPr lang="en-US" dirty="0"/>
                        <a:t>Ratings</a:t>
                      </a:r>
                      <a:r>
                        <a:rPr lang="en-US" baseline="0" dirty="0"/>
                        <a:t> and feedback are discussed; evidence is included in summative evaluation</a:t>
                      </a:r>
                      <a:endParaRPr lang="en-US" dirty="0"/>
                    </a:p>
                  </a:txBody>
                  <a:tcPr/>
                </a:tc>
                <a:tc>
                  <a:txBody>
                    <a:bodyPr/>
                    <a:lstStyle/>
                    <a:p>
                      <a:pPr algn="ctr"/>
                      <a:r>
                        <a:rPr lang="en-US" dirty="0"/>
                        <a:t>Feedback is discussed.</a:t>
                      </a:r>
                      <a:r>
                        <a:rPr lang="en-US" baseline="0" dirty="0"/>
                        <a:t> Evidence is NOT included in summative evaluation</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8400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Appendixes G and H: Pre-observation Protocol</a:t>
            </a:r>
          </a:p>
        </p:txBody>
      </p:sp>
      <p:sp>
        <p:nvSpPr>
          <p:cNvPr id="11267" name="Text Placeholder 2"/>
          <p:cNvSpPr>
            <a:spLocks noGrp="1"/>
          </p:cNvSpPr>
          <p:nvPr>
            <p:ph idx="1"/>
          </p:nvPr>
        </p:nvSpPr>
        <p:spPr>
          <a:xfrm>
            <a:off x="228600" y="1219200"/>
            <a:ext cx="8229600" cy="4343400"/>
          </a:xfrm>
        </p:spPr>
        <p:txBody>
          <a:bodyPr/>
          <a:lstStyle/>
          <a:p>
            <a:pPr marL="0" indent="0">
              <a:buNone/>
            </a:pPr>
            <a:r>
              <a:rPr lang="en-US" sz="2200" b="1" dirty="0"/>
              <a:t>Purpose</a:t>
            </a:r>
          </a:p>
          <a:p>
            <a:r>
              <a:rPr lang="en-US" sz="2000" dirty="0"/>
              <a:t>The pre-observation is an opportunity to discuss the observation process and for a teacher to share evidence of lesson and unit planning and how student data are used to inform lesson design.</a:t>
            </a:r>
          </a:p>
          <a:p>
            <a:pPr marL="457200" indent="-457200">
              <a:buFont typeface="+mj-lt"/>
              <a:buAutoNum type="arabicPeriod"/>
            </a:pPr>
            <a:r>
              <a:rPr lang="en-US" sz="2200" b="1" dirty="0"/>
              <a:t>Review a sample with a partner</a:t>
            </a:r>
          </a:p>
          <a:p>
            <a:pPr marL="457200" indent="-457200">
              <a:buFont typeface="+mj-lt"/>
              <a:buAutoNum type="arabicPeriod"/>
            </a:pPr>
            <a:r>
              <a:rPr lang="en-US" sz="2200" b="1" dirty="0"/>
              <a:t>Discuss</a:t>
            </a:r>
            <a:r>
              <a:rPr lang="en-US" sz="2200" dirty="0"/>
              <a:t>:</a:t>
            </a:r>
          </a:p>
          <a:p>
            <a:pPr marL="914400" indent="-457200"/>
            <a:r>
              <a:rPr lang="en-US" sz="2000" dirty="0"/>
              <a:t>What additional questions do you have about this lesson after reading this form?</a:t>
            </a:r>
          </a:p>
          <a:p>
            <a:pPr marL="914400" indent="-457200"/>
            <a:r>
              <a:rPr lang="en-US" sz="2000" dirty="0"/>
              <a:t>If you were the teacher, what other information would you include if you were writing responses to these questions?</a:t>
            </a:r>
          </a:p>
          <a:p>
            <a:pPr marL="914400" indent="-457200"/>
            <a:r>
              <a:rPr lang="en-US" altLang="en-US" sz="2000" dirty="0"/>
              <a:t>What can teachers do to make sure they set these conversations up for success?</a:t>
            </a:r>
          </a:p>
        </p:txBody>
      </p:sp>
      <p:sp>
        <p:nvSpPr>
          <p:cNvPr id="9"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18</a:t>
            </a:fld>
            <a:endParaRPr lang="en-US" altLang="en-US" dirty="0"/>
          </a:p>
        </p:txBody>
      </p:sp>
    </p:spTree>
    <p:extLst>
      <p:ext uri="{BB962C8B-B14F-4D97-AF65-F5344CB8AC3E}">
        <p14:creationId xmlns:p14="http://schemas.microsoft.com/office/powerpoint/2010/main" val="222696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Observational Evidence</a:t>
            </a:r>
          </a:p>
        </p:txBody>
      </p:sp>
      <p:pic>
        <p:nvPicPr>
          <p:cNvPr id="4" name="Picture 3"/>
          <p:cNvPicPr>
            <a:picLocks noChangeAspect="1"/>
          </p:cNvPicPr>
          <p:nvPr/>
        </p:nvPicPr>
        <p:blipFill>
          <a:blip r:embed="rId2"/>
          <a:stretch>
            <a:fillRect/>
          </a:stretch>
        </p:blipFill>
        <p:spPr>
          <a:xfrm>
            <a:off x="2209800" y="1447800"/>
            <a:ext cx="4538749" cy="4267200"/>
          </a:xfrm>
          <a:prstGeom prst="rect">
            <a:avLst/>
          </a:prstGeom>
        </p:spPr>
      </p:pic>
      <p:sp>
        <p:nvSpPr>
          <p:cNvPr id="5" name="Slide Number Placeholder 3"/>
          <p:cNvSpPr>
            <a:spLocks noGrp="1"/>
          </p:cNvSpPr>
          <p:nvPr>
            <p:ph type="sldNum" sz="quarter" idx="11"/>
          </p:nvPr>
        </p:nvSpPr>
        <p:spPr>
          <a:xfrm>
            <a:off x="7620000" y="6245225"/>
            <a:ext cx="1066800" cy="476250"/>
          </a:xfrm>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F6018CDF-BFAF-484B-9F94-2F02935796A8}" type="slidenum">
              <a:rPr lang="en-US" altLang="en-US" sz="1200" smtClean="0">
                <a:solidFill>
                  <a:srgbClr val="FFFFFF"/>
                </a:solidFill>
                <a:latin typeface="Arial" pitchFamily="34" charset="0"/>
              </a:rPr>
              <a:pPr eaLnBrk="1" hangingPunct="1">
                <a:spcBef>
                  <a:spcPct val="0"/>
                </a:spcBef>
                <a:buFontTx/>
                <a:buNone/>
              </a:pPr>
              <a:t>19</a:t>
            </a:fld>
            <a:endParaRPr lang="en-US" altLang="en-US" sz="1200" dirty="0">
              <a:solidFill>
                <a:srgbClr val="FFFFFF"/>
              </a:solidFill>
              <a:latin typeface="Arial" pitchFamily="34" charset="0"/>
            </a:endParaRPr>
          </a:p>
        </p:txBody>
      </p:sp>
    </p:spTree>
    <p:extLst>
      <p:ext uri="{BB962C8B-B14F-4D97-AF65-F5344CB8AC3E}">
        <p14:creationId xmlns:p14="http://schemas.microsoft.com/office/powerpoint/2010/main" val="222696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a:t>Module 4: Model Overview</a:t>
            </a:r>
            <a:endParaRPr lang="en-US" dirty="0"/>
          </a:p>
        </p:txBody>
      </p:sp>
      <p:sp>
        <p:nvSpPr>
          <p:cNvPr id="8194" name="Content Placeholder 2"/>
          <p:cNvSpPr>
            <a:spLocks noGrp="1"/>
          </p:cNvSpPr>
          <p:nvPr>
            <p:ph idx="1"/>
          </p:nvPr>
        </p:nvSpPr>
        <p:spPr/>
        <p:txBody>
          <a:bodyPr/>
          <a:lstStyle/>
          <a:p>
            <a:r>
              <a:rPr lang="en-US" altLang="en-US" dirty="0"/>
              <a:t>Module 1: Model Overview</a:t>
            </a:r>
          </a:p>
          <a:p>
            <a:r>
              <a:rPr lang="en-US" altLang="en-US" dirty="0"/>
              <a:t>Module 2: Student Learning Objectives</a:t>
            </a:r>
          </a:p>
          <a:p>
            <a:r>
              <a:rPr lang="en-US" altLang="en-US" dirty="0"/>
              <a:t>Module 3: Reflection and Goal Setting</a:t>
            </a:r>
          </a:p>
          <a:p>
            <a:r>
              <a:rPr lang="en-US" altLang="en-US" dirty="0"/>
              <a:t>Module 4: Evidence, Observation, and Feedback</a:t>
            </a:r>
          </a:p>
          <a:p>
            <a:pPr lvl="1"/>
            <a:r>
              <a:rPr lang="en-US" sz="2200" dirty="0"/>
              <a:t>The fourth module describes expectations for observations; the collection and organization of observation evidence; and the sharing of timely, constructive feedback. Participants engage in peer observation and learn strategies to make the process meaningful, collaborative, and constructive. </a:t>
            </a:r>
            <a:endParaRPr lang="en-US" altLang="en-US" sz="2200" dirty="0"/>
          </a:p>
          <a:p>
            <a:r>
              <a:rPr lang="en-US" altLang="en-US" dirty="0"/>
              <a:t>Module 5: Reflecting and Adjusting</a:t>
            </a:r>
          </a:p>
        </p:txBody>
      </p:sp>
      <p:sp>
        <p:nvSpPr>
          <p:cNvPr id="5" name="Slide Number Placeholder 2"/>
          <p:cNvSpPr>
            <a:spLocks noGrp="1"/>
          </p:cNvSpPr>
          <p:nvPr>
            <p:ph type="sldNum" sz="quarter" idx="11"/>
          </p:nvPr>
        </p:nvSpPr>
        <p:spPr/>
        <p:txBody>
          <a:bodyPr/>
          <a:lstStyle/>
          <a:p>
            <a:fld id="{48441343-254F-4EE5-B38C-BBAF72E2CF75}" type="slidenum">
              <a:rPr lang="en-US" altLang="en-US" smtClean="0"/>
              <a:pPr/>
              <a:t>2</a:t>
            </a:fld>
            <a:endParaRPr lang="en-US" altLang="en-US" dirty="0"/>
          </a:p>
        </p:txBody>
      </p:sp>
    </p:spTree>
    <p:extLst>
      <p:ext uri="{BB962C8B-B14F-4D97-AF65-F5344CB8AC3E}">
        <p14:creationId xmlns:p14="http://schemas.microsoft.com/office/powerpoint/2010/main" val="206705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700" b="0" dirty="0">
                <a:solidFill>
                  <a:srgbClr val="FFFFFF"/>
                </a:solidFill>
                <a:latin typeface="Arial Narrow"/>
                <a:ea typeface="ＭＳ Ｐゴシック" charset="0"/>
              </a:rPr>
              <a:t> </a:t>
            </a:r>
            <a:r>
              <a:rPr lang="en-US" dirty="0">
                <a:solidFill>
                  <a:srgbClr val="FFFFFF"/>
                </a:solidFill>
                <a:ea typeface="ＭＳ Ｐゴシック" charset="0"/>
              </a:rPr>
              <a:t>Types of Evidence</a:t>
            </a:r>
            <a:endParaRPr lang="en-US" dirty="0"/>
          </a:p>
        </p:txBody>
      </p:sp>
      <p:sp>
        <p:nvSpPr>
          <p:cNvPr id="20" name="Rounded Rectangle 5"/>
          <p:cNvSpPr/>
          <p:nvPr/>
        </p:nvSpPr>
        <p:spPr>
          <a:xfrm>
            <a:off x="5334000" y="762000"/>
            <a:ext cx="5760720" cy="731520"/>
          </a:xfrm>
          <a:prstGeom prst="rect">
            <a:avLst/>
          </a:prstGeom>
          <a:noFill/>
          <a:ln>
            <a:noFill/>
          </a:ln>
          <a:effectLst/>
        </p:spPr>
        <p:txBody>
          <a:bodyPr spcFirstLastPara="0" vert="horz" wrap="square" lIns="217615" tIns="0" rIns="217615" bIns="0" numCol="1" spcCol="1270" anchor="ctr" anchorCtr="0">
            <a:noAutofit/>
          </a:bodyPr>
          <a:lstStyle/>
          <a:p>
            <a:pPr marL="0" marR="0" lvl="0" indent="0" algn="l" defTabSz="1244600" eaLnBrk="1" fontAlgn="auto" latinLnBrk="0" hangingPunct="1">
              <a:lnSpc>
                <a:spcPct val="90000"/>
              </a:lnSpc>
              <a:spcBef>
                <a:spcPct val="0"/>
              </a:spcBef>
              <a:spcAft>
                <a:spcPct val="35000"/>
              </a:spcAft>
              <a:buClrTx/>
              <a:buSzTx/>
              <a:buFontTx/>
              <a:buNone/>
              <a:tabLst/>
              <a:defRPr/>
            </a:pPr>
            <a:endParaRPr kumimoji="0" lang="en-US" sz="2200" b="0" i="1" u="none" strike="noStrike" kern="1200" cap="none" spc="0" normalizeH="0" baseline="0" noProof="0" dirty="0">
              <a:ln>
                <a:noFill/>
              </a:ln>
              <a:solidFill>
                <a:srgbClr val="FFFFFF"/>
              </a:solidFill>
              <a:effectLst/>
              <a:uLnTx/>
              <a:uFillTx/>
              <a:latin typeface="Arial"/>
              <a:ea typeface="+mn-ea"/>
              <a:cs typeface="+mn-cs"/>
            </a:endParaRPr>
          </a:p>
        </p:txBody>
      </p:sp>
      <p:grpSp>
        <p:nvGrpSpPr>
          <p:cNvPr id="28" name="Group 27"/>
          <p:cNvGrpSpPr/>
          <p:nvPr/>
        </p:nvGrpSpPr>
        <p:grpSpPr>
          <a:xfrm>
            <a:off x="459581" y="1386720"/>
            <a:ext cx="8224837" cy="1034039"/>
            <a:chOff x="459581" y="1295400"/>
            <a:chExt cx="8224837" cy="1034039"/>
          </a:xfrm>
        </p:grpSpPr>
        <p:sp>
          <p:nvSpPr>
            <p:cNvPr id="5" name="Rectangle 4"/>
            <p:cNvSpPr/>
            <p:nvPr/>
          </p:nvSpPr>
          <p:spPr>
            <a:xfrm>
              <a:off x="459581" y="1597919"/>
              <a:ext cx="8224837" cy="731520"/>
            </a:xfrm>
            <a:prstGeom prst="rect">
              <a:avLst/>
            </a:prstGeom>
            <a:solidFill>
              <a:srgbClr val="FFFFFF">
                <a:alpha val="90000"/>
                <a:hueOff val="0"/>
                <a:satOff val="0"/>
                <a:lumOff val="0"/>
                <a:alphaOff val="0"/>
              </a:srgbClr>
            </a:solidFill>
            <a:ln w="25400" cap="flat" cmpd="sng" algn="ctr">
              <a:solidFill>
                <a:srgbClr val="4B76A0">
                  <a:hueOff val="0"/>
                  <a:satOff val="0"/>
                  <a:lumOff val="0"/>
                  <a:alphaOff val="0"/>
                </a:srgbClr>
              </a:solidFill>
              <a:prstDash val="solid"/>
            </a:ln>
            <a:effectLst/>
          </p:spPr>
        </p:sp>
        <p:sp>
          <p:nvSpPr>
            <p:cNvPr id="4" name="Rounded Rectangle 3"/>
            <p:cNvSpPr/>
            <p:nvPr/>
          </p:nvSpPr>
          <p:spPr>
            <a:xfrm>
              <a:off x="1143000" y="1295400"/>
              <a:ext cx="7040880" cy="914400"/>
            </a:xfrm>
            <a:prstGeom prst="roundRect">
              <a:avLst/>
            </a:prstGeom>
            <a:solidFill>
              <a:srgbClr val="4B76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lvl="0"/>
              <a:r>
                <a:rPr lang="en-US" sz="2400" b="1" dirty="0">
                  <a:solidFill>
                    <a:srgbClr val="FFFFFF"/>
                  </a:solidFill>
                  <a:latin typeface="Arial"/>
                </a:rPr>
                <a:t>Verbatim:</a:t>
              </a:r>
              <a:r>
                <a:rPr lang="en-US" sz="2400" dirty="0">
                  <a:solidFill>
                    <a:srgbClr val="FFFFFF"/>
                  </a:solidFill>
                  <a:latin typeface="Arial"/>
                </a:rPr>
                <a:t> </a:t>
              </a:r>
              <a:r>
                <a:rPr lang="en-US" sz="2000" i="1" dirty="0">
                  <a:solidFill>
                    <a:srgbClr val="FFFFFF"/>
                  </a:solidFill>
                  <a:latin typeface="Arial"/>
                </a:rPr>
                <a:t>Teacher: Group 5, please get started on your assignment.</a:t>
              </a:r>
              <a:endParaRPr lang="en-US" sz="2000" dirty="0"/>
            </a:p>
          </p:txBody>
        </p:sp>
      </p:grpSp>
      <p:grpSp>
        <p:nvGrpSpPr>
          <p:cNvPr id="27" name="Group 26"/>
          <p:cNvGrpSpPr/>
          <p:nvPr/>
        </p:nvGrpSpPr>
        <p:grpSpPr>
          <a:xfrm>
            <a:off x="459581" y="2600040"/>
            <a:ext cx="8224837" cy="902759"/>
            <a:chOff x="459581" y="2514600"/>
            <a:chExt cx="8224837" cy="902759"/>
          </a:xfrm>
        </p:grpSpPr>
        <p:sp>
          <p:nvSpPr>
            <p:cNvPr id="7" name="Rectangle 6"/>
            <p:cNvSpPr/>
            <p:nvPr/>
          </p:nvSpPr>
          <p:spPr>
            <a:xfrm>
              <a:off x="459581" y="2777279"/>
              <a:ext cx="8224837" cy="640080"/>
            </a:xfrm>
            <a:prstGeom prst="rect">
              <a:avLst/>
            </a:prstGeom>
            <a:solidFill>
              <a:srgbClr val="FFFFFF">
                <a:alpha val="90000"/>
                <a:hueOff val="0"/>
                <a:satOff val="0"/>
                <a:lumOff val="0"/>
                <a:alphaOff val="0"/>
              </a:srgbClr>
            </a:solidFill>
            <a:ln w="25400" cap="flat" cmpd="sng" algn="ctr">
              <a:solidFill>
                <a:srgbClr val="4B76A0">
                  <a:hueOff val="0"/>
                  <a:satOff val="0"/>
                  <a:lumOff val="0"/>
                  <a:alphaOff val="0"/>
                </a:srgbClr>
              </a:solidFill>
              <a:prstDash val="solid"/>
            </a:ln>
            <a:effectLst/>
          </p:spPr>
        </p:sp>
        <p:sp>
          <p:nvSpPr>
            <p:cNvPr id="22" name="Rounded Rectangle 21"/>
            <p:cNvSpPr/>
            <p:nvPr/>
          </p:nvSpPr>
          <p:spPr>
            <a:xfrm>
              <a:off x="1143000" y="2514600"/>
              <a:ext cx="7040880" cy="731520"/>
            </a:xfrm>
            <a:prstGeom prst="roundRect">
              <a:avLst/>
            </a:prstGeom>
            <a:solidFill>
              <a:srgbClr val="4B76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lvl="0"/>
              <a:r>
                <a:rPr lang="en-US" sz="2400" b="1" dirty="0">
                  <a:solidFill>
                    <a:srgbClr val="FFFFFF"/>
                  </a:solidFill>
                  <a:latin typeface="Arial"/>
                </a:rPr>
                <a:t>Numeric: </a:t>
              </a:r>
              <a:r>
                <a:rPr lang="en-US" sz="2000" i="1" dirty="0">
                  <a:solidFill>
                    <a:srgbClr val="FFFFFF"/>
                  </a:solidFill>
                  <a:latin typeface="Arial"/>
                </a:rPr>
                <a:t>23 out of 30 students were reading silently.</a:t>
              </a:r>
            </a:p>
          </p:txBody>
        </p:sp>
      </p:grpSp>
      <p:grpSp>
        <p:nvGrpSpPr>
          <p:cNvPr id="26" name="Group 25"/>
          <p:cNvGrpSpPr/>
          <p:nvPr/>
        </p:nvGrpSpPr>
        <p:grpSpPr>
          <a:xfrm>
            <a:off x="459581" y="3682080"/>
            <a:ext cx="8224837" cy="954359"/>
            <a:chOff x="459581" y="3733800"/>
            <a:chExt cx="8224837" cy="954359"/>
          </a:xfrm>
        </p:grpSpPr>
        <p:sp>
          <p:nvSpPr>
            <p:cNvPr id="9" name="Rectangle 8"/>
            <p:cNvSpPr/>
            <p:nvPr/>
          </p:nvSpPr>
          <p:spPr>
            <a:xfrm>
              <a:off x="459581" y="3956639"/>
              <a:ext cx="8224837" cy="731520"/>
            </a:xfrm>
            <a:prstGeom prst="rect">
              <a:avLst/>
            </a:prstGeom>
            <a:solidFill>
              <a:srgbClr val="FFFFFF">
                <a:alpha val="90000"/>
                <a:hueOff val="0"/>
                <a:satOff val="0"/>
                <a:lumOff val="0"/>
                <a:alphaOff val="0"/>
              </a:srgbClr>
            </a:solidFill>
            <a:ln w="25400" cap="flat" cmpd="sng" algn="ctr">
              <a:solidFill>
                <a:srgbClr val="4B76A0">
                  <a:hueOff val="0"/>
                  <a:satOff val="0"/>
                  <a:lumOff val="0"/>
                  <a:alphaOff val="0"/>
                </a:srgbClr>
              </a:solidFill>
              <a:prstDash val="solid"/>
            </a:ln>
            <a:effectLst/>
          </p:spPr>
        </p:sp>
        <p:sp>
          <p:nvSpPr>
            <p:cNvPr id="23" name="Rounded Rectangle 22"/>
            <p:cNvSpPr/>
            <p:nvPr/>
          </p:nvSpPr>
          <p:spPr>
            <a:xfrm>
              <a:off x="1143000" y="3733800"/>
              <a:ext cx="7040880" cy="914400"/>
            </a:xfrm>
            <a:prstGeom prst="roundRect">
              <a:avLst/>
            </a:prstGeom>
            <a:solidFill>
              <a:srgbClr val="4B76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lvl="0"/>
              <a:r>
                <a:rPr lang="en-US" sz="2400" b="1" dirty="0">
                  <a:solidFill>
                    <a:srgbClr val="FFFFFF"/>
                  </a:solidFill>
                  <a:latin typeface="Arial"/>
                </a:rPr>
                <a:t>Factual summaries: </a:t>
              </a:r>
              <a:r>
                <a:rPr lang="en-US" sz="2000" i="1" dirty="0">
                  <a:solidFill>
                    <a:srgbClr val="FFFFFF"/>
                  </a:solidFill>
                  <a:latin typeface="Arial"/>
                </a:rPr>
                <a:t>Ms. T stood by the door to greet students. </a:t>
              </a:r>
            </a:p>
          </p:txBody>
        </p:sp>
      </p:grpSp>
      <p:grpSp>
        <p:nvGrpSpPr>
          <p:cNvPr id="21" name="Group 20"/>
          <p:cNvGrpSpPr/>
          <p:nvPr/>
        </p:nvGrpSpPr>
        <p:grpSpPr>
          <a:xfrm>
            <a:off x="459581" y="4815720"/>
            <a:ext cx="8224837" cy="899280"/>
            <a:chOff x="459581" y="4876800"/>
            <a:chExt cx="8224837" cy="899280"/>
          </a:xfrm>
        </p:grpSpPr>
        <p:sp>
          <p:nvSpPr>
            <p:cNvPr id="11" name="Rectangle 10"/>
            <p:cNvSpPr/>
            <p:nvPr/>
          </p:nvSpPr>
          <p:spPr>
            <a:xfrm>
              <a:off x="459581" y="5136000"/>
              <a:ext cx="8224837" cy="640080"/>
            </a:xfrm>
            <a:prstGeom prst="rect">
              <a:avLst/>
            </a:prstGeom>
            <a:solidFill>
              <a:srgbClr val="FFFFFF">
                <a:alpha val="90000"/>
                <a:hueOff val="0"/>
                <a:satOff val="0"/>
                <a:lumOff val="0"/>
                <a:alphaOff val="0"/>
              </a:srgbClr>
            </a:solidFill>
            <a:ln w="25400" cap="flat" cmpd="sng" algn="ctr">
              <a:solidFill>
                <a:srgbClr val="4B76A0">
                  <a:hueOff val="0"/>
                  <a:satOff val="0"/>
                  <a:lumOff val="0"/>
                  <a:alphaOff val="0"/>
                </a:srgbClr>
              </a:solidFill>
              <a:prstDash val="solid"/>
            </a:ln>
            <a:effectLst/>
          </p:spPr>
        </p:sp>
        <p:sp>
          <p:nvSpPr>
            <p:cNvPr id="24" name="Rounded Rectangle 23"/>
            <p:cNvSpPr/>
            <p:nvPr/>
          </p:nvSpPr>
          <p:spPr>
            <a:xfrm>
              <a:off x="1143000" y="4876800"/>
              <a:ext cx="7040880" cy="731520"/>
            </a:xfrm>
            <a:prstGeom prst="roundRect">
              <a:avLst/>
            </a:prstGeom>
            <a:solidFill>
              <a:srgbClr val="4B76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lvl="0"/>
              <a:r>
                <a:rPr lang="en-US" sz="2400" b="1" dirty="0">
                  <a:solidFill>
                    <a:srgbClr val="FFFFFF"/>
                  </a:solidFill>
                  <a:latin typeface="Arial"/>
                </a:rPr>
                <a:t>Observed: </a:t>
              </a:r>
              <a:r>
                <a:rPr lang="en-US" sz="2000" i="1" dirty="0">
                  <a:solidFill>
                    <a:srgbClr val="FFFFFF"/>
                  </a:solidFill>
                  <a:latin typeface="Arial"/>
                </a:rPr>
                <a:t>Classroom rules were posted.</a:t>
              </a:r>
            </a:p>
          </p:txBody>
        </p:sp>
      </p:grpSp>
      <p:sp>
        <p:nvSpPr>
          <p:cNvPr id="25" name="Slide Number Placeholder 3"/>
          <p:cNvSpPr>
            <a:spLocks noGrp="1"/>
          </p:cNvSpPr>
          <p:nvPr>
            <p:ph type="sldNum" sz="quarter" idx="11"/>
          </p:nvPr>
        </p:nvSpPr>
        <p:spPr>
          <a:xfrm>
            <a:off x="7620000" y="6245225"/>
            <a:ext cx="1066800" cy="476250"/>
          </a:xfrm>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F6018CDF-BFAF-484B-9F94-2F02935796A8}" type="slidenum">
              <a:rPr lang="en-US" altLang="en-US" sz="1200" smtClean="0">
                <a:solidFill>
                  <a:srgbClr val="FFFFFF"/>
                </a:solidFill>
                <a:latin typeface="Arial" pitchFamily="34" charset="0"/>
              </a:rPr>
              <a:pPr eaLnBrk="1" hangingPunct="1">
                <a:spcBef>
                  <a:spcPct val="0"/>
                </a:spcBef>
                <a:buFontTx/>
                <a:buNone/>
              </a:pPr>
              <a:t>20</a:t>
            </a:fld>
            <a:endParaRPr lang="en-US" altLang="en-US" sz="1200" dirty="0">
              <a:solidFill>
                <a:srgbClr val="FFFFFF"/>
              </a:solidFill>
              <a:latin typeface="Arial" pitchFamily="34" charset="0"/>
            </a:endParaRPr>
          </a:p>
        </p:txBody>
      </p:sp>
    </p:spTree>
    <p:extLst>
      <p:ext uri="{BB962C8B-B14F-4D97-AF65-F5344CB8AC3E}">
        <p14:creationId xmlns:p14="http://schemas.microsoft.com/office/powerpoint/2010/main" val="222696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Bef>
                <a:spcPts val="1200"/>
              </a:spcBef>
            </a:pPr>
            <a:r>
              <a:rPr lang="en-US" dirty="0"/>
              <a:t>With an elbow partner, determine whether the provided statements are evidence or opinion. </a:t>
            </a:r>
          </a:p>
          <a:p>
            <a:pPr lvl="0">
              <a:spcBef>
                <a:spcPts val="1200"/>
              </a:spcBef>
            </a:pPr>
            <a:r>
              <a:rPr lang="en-US" dirty="0"/>
              <a:t>If evidence, determine which type of evidence.</a:t>
            </a:r>
          </a:p>
          <a:p>
            <a:pPr lvl="0">
              <a:spcBef>
                <a:spcPts val="1200"/>
              </a:spcBef>
            </a:pPr>
            <a:r>
              <a:rPr lang="en-US" dirty="0"/>
              <a:t>If opinion, rewrite the statement as evidence and determine the type.</a:t>
            </a:r>
          </a:p>
          <a:p>
            <a:pPr lvl="0">
              <a:spcBef>
                <a:spcPts val="1200"/>
              </a:spcBef>
            </a:pPr>
            <a:r>
              <a:rPr lang="en-US" dirty="0"/>
              <a:t>Be prepared to share with the whole group.</a:t>
            </a:r>
          </a:p>
        </p:txBody>
      </p:sp>
      <p:sp>
        <p:nvSpPr>
          <p:cNvPr id="4" name="Rectangle 3"/>
          <p:cNvSpPr/>
          <p:nvPr/>
        </p:nvSpPr>
        <p:spPr>
          <a:xfrm>
            <a:off x="194467" y="228600"/>
            <a:ext cx="8492333" cy="523220"/>
          </a:xfrm>
          <a:prstGeom prst="rect">
            <a:avLst/>
          </a:prstGeom>
        </p:spPr>
        <p:txBody>
          <a:bodyPr wrap="square">
            <a:spAutoFit/>
          </a:bodyPr>
          <a:lstStyle/>
          <a:p>
            <a:r>
              <a:rPr lang="en-US" sz="2800" b="1" dirty="0">
                <a:solidFill>
                  <a:srgbClr val="FFFFFF"/>
                </a:solidFill>
                <a:ea typeface="ＭＳ Ｐゴシック" charset="0"/>
              </a:rPr>
              <a:t>Gathering Evidence: Evidence Versus Opinion</a:t>
            </a:r>
            <a:endParaRPr lang="en-US" sz="2800" b="1" dirty="0"/>
          </a:p>
        </p:txBody>
      </p:sp>
      <p:sp>
        <p:nvSpPr>
          <p:cNvPr id="10" name="Slide Number Placeholder 3"/>
          <p:cNvSpPr>
            <a:spLocks noGrp="1"/>
          </p:cNvSpPr>
          <p:nvPr>
            <p:ph type="sldNum" sz="quarter" idx="11"/>
          </p:nvPr>
        </p:nvSpPr>
        <p:spPr>
          <a:xfrm>
            <a:off x="7620000" y="6245225"/>
            <a:ext cx="1066800" cy="476250"/>
          </a:xfrm>
          <a:noFill/>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eaLnBrk="1" hangingPunct="1">
              <a:spcBef>
                <a:spcPct val="0"/>
              </a:spcBef>
              <a:buFontTx/>
              <a:buNone/>
            </a:pPr>
            <a:fld id="{F6018CDF-BFAF-484B-9F94-2F02935796A8}" type="slidenum">
              <a:rPr lang="en-US" altLang="en-US" sz="1200" smtClean="0">
                <a:solidFill>
                  <a:srgbClr val="FFFFFF"/>
                </a:solidFill>
                <a:latin typeface="Arial" pitchFamily="34" charset="0"/>
              </a:rPr>
              <a:pPr eaLnBrk="1" hangingPunct="1">
                <a:spcBef>
                  <a:spcPct val="0"/>
                </a:spcBef>
                <a:buFontTx/>
                <a:buNone/>
              </a:pPr>
              <a:t>21</a:t>
            </a:fld>
            <a:endParaRPr lang="en-US" altLang="en-US" sz="1200" dirty="0">
              <a:solidFill>
                <a:srgbClr val="FFFFFF"/>
              </a:solidFill>
              <a:latin typeface="Arial" pitchFamily="34" charset="0"/>
            </a:endParaRPr>
          </a:p>
        </p:txBody>
      </p:sp>
    </p:spTree>
    <p:extLst>
      <p:ext uri="{BB962C8B-B14F-4D97-AF65-F5344CB8AC3E}">
        <p14:creationId xmlns:p14="http://schemas.microsoft.com/office/powerpoint/2010/main" val="222696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ea typeface="ＭＳ Ｐゴシック" charset="0"/>
              </a:rPr>
              <a:t>Appendixes J and K: Post-observation Protocol</a:t>
            </a:r>
            <a:endParaRPr lang="en-US" sz="1200" dirty="0"/>
          </a:p>
        </p:txBody>
      </p:sp>
      <p:sp>
        <p:nvSpPr>
          <p:cNvPr id="11267" name="Text Placeholder 2"/>
          <p:cNvSpPr>
            <a:spLocks noGrp="1"/>
          </p:cNvSpPr>
          <p:nvPr>
            <p:ph idx="1"/>
          </p:nvPr>
        </p:nvSpPr>
        <p:spPr/>
        <p:txBody>
          <a:bodyPr/>
          <a:lstStyle/>
          <a:p>
            <a:pPr marL="0" indent="0">
              <a:buNone/>
            </a:pPr>
            <a:r>
              <a:rPr lang="en-US" sz="2000" b="1" dirty="0"/>
              <a:t>Targeted outcomes of post-observation:</a:t>
            </a:r>
          </a:p>
          <a:p>
            <a:r>
              <a:rPr lang="en-US" sz="1800" dirty="0"/>
              <a:t>The observer and teacher have an evidence-based conversation about the observation.</a:t>
            </a:r>
          </a:p>
          <a:p>
            <a:r>
              <a:rPr lang="en-US" sz="1800" dirty="0"/>
              <a:t>The teacher receives actionable feedback. </a:t>
            </a:r>
          </a:p>
          <a:p>
            <a:r>
              <a:rPr lang="en-US" sz="1800" dirty="0"/>
              <a:t>By the end of the conference, the teacher will have specific next steps to integrate into his or her practice. </a:t>
            </a:r>
          </a:p>
          <a:p>
            <a:pPr marL="457200" indent="-457200">
              <a:spcBef>
                <a:spcPts val="1200"/>
              </a:spcBef>
              <a:buAutoNum type="arabicPeriod"/>
              <a:tabLst>
                <a:tab pos="341313" algn="l"/>
              </a:tabLst>
            </a:pPr>
            <a:r>
              <a:rPr lang="en-US" sz="2000" b="1" dirty="0"/>
              <a:t>Review a sample conversation protocol with your partner.</a:t>
            </a:r>
          </a:p>
          <a:p>
            <a:pPr marL="457200" indent="-457200">
              <a:spcBef>
                <a:spcPts val="1200"/>
              </a:spcBef>
              <a:buAutoNum type="arabicPeriod"/>
              <a:tabLst>
                <a:tab pos="341313" algn="l"/>
              </a:tabLst>
            </a:pPr>
            <a:r>
              <a:rPr lang="en-US" sz="2000" b="1" dirty="0"/>
              <a:t>Discuss</a:t>
            </a:r>
            <a:endParaRPr lang="en-US" sz="1800" dirty="0"/>
          </a:p>
          <a:p>
            <a:pPr marL="731520" indent="-365760"/>
            <a:r>
              <a:rPr lang="en-US" sz="1800" dirty="0"/>
              <a:t>What do you think is the most important outcome of a </a:t>
            </a:r>
            <a:br>
              <a:rPr lang="en-US" sz="1800" dirty="0"/>
            </a:br>
            <a:r>
              <a:rPr lang="en-US" sz="1800" dirty="0"/>
              <a:t>post-observation conversation?</a:t>
            </a:r>
          </a:p>
          <a:p>
            <a:pPr marL="731520" indent="-365760"/>
            <a:r>
              <a:rPr lang="en-US" sz="1800" dirty="0"/>
              <a:t>How can you set yourself up for success?</a:t>
            </a:r>
          </a:p>
          <a:p>
            <a:pPr marL="365760" indent="0">
              <a:buNone/>
            </a:pPr>
            <a:endParaRPr lang="en-US" sz="1800" dirty="0"/>
          </a:p>
        </p:txBody>
      </p:sp>
      <p:sp>
        <p:nvSpPr>
          <p:cNvPr id="9"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22</a:t>
            </a:fld>
            <a:endParaRPr lang="en-US" altLang="en-US" dirty="0"/>
          </a:p>
        </p:txBody>
      </p:sp>
    </p:spTree>
    <p:extLst>
      <p:ext uri="{BB962C8B-B14F-4D97-AF65-F5344CB8AC3E}">
        <p14:creationId xmlns:p14="http://schemas.microsoft.com/office/powerpoint/2010/main" val="222696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Focus on Evidence</a:t>
            </a:r>
            <a:endParaRPr lang="en-US" dirty="0"/>
          </a:p>
        </p:txBody>
      </p:sp>
      <p:sp>
        <p:nvSpPr>
          <p:cNvPr id="2" name="Content Placeholder 1"/>
          <p:cNvSpPr>
            <a:spLocks noGrp="1"/>
          </p:cNvSpPr>
          <p:nvPr>
            <p:ph idx="1"/>
          </p:nvPr>
        </p:nvSpPr>
        <p:spPr/>
        <p:txBody>
          <a:bodyPr/>
          <a:lstStyle/>
          <a:p>
            <a:pPr marL="0" indent="0">
              <a:buNone/>
            </a:pPr>
            <a:r>
              <a:rPr lang="en-US" b="1" dirty="0"/>
              <a:t>Reduces three big dangers in post-observation conferences:</a:t>
            </a:r>
          </a:p>
          <a:p>
            <a:r>
              <a:rPr lang="en-US" b="1" dirty="0"/>
              <a:t>Loose interpretation. </a:t>
            </a:r>
            <a:r>
              <a:rPr lang="en-US" dirty="0"/>
              <a:t>Evidence-based feedback separates observations and interpretations.</a:t>
            </a:r>
          </a:p>
          <a:p>
            <a:pPr>
              <a:spcBef>
                <a:spcPts val="1200"/>
              </a:spcBef>
            </a:pPr>
            <a:r>
              <a:rPr lang="en-US" b="1" dirty="0"/>
              <a:t>Subjectivity. </a:t>
            </a:r>
            <a:r>
              <a:rPr lang="en-US" dirty="0"/>
              <a:t>Drawing upon evidence during feedback conversations can decrease subjectivity (Sartain et al., 2011).</a:t>
            </a:r>
          </a:p>
          <a:p>
            <a:pPr>
              <a:spcBef>
                <a:spcPts val="1200"/>
              </a:spcBef>
            </a:pPr>
            <a:r>
              <a:rPr lang="en-US" b="1" dirty="0"/>
              <a:t>Emotion. </a:t>
            </a:r>
            <a:r>
              <a:rPr lang="en-US" dirty="0"/>
              <a:t>Evidence-based feedback can also “remove some of the emotion from the evaluation process” (Sartain et al., 2011, p. 23).</a:t>
            </a:r>
          </a:p>
        </p:txBody>
      </p:sp>
      <p:sp>
        <p:nvSpPr>
          <p:cNvPr id="4" name="Slide Number Placeholder 3"/>
          <p:cNvSpPr>
            <a:spLocks noGrp="1"/>
          </p:cNvSpPr>
          <p:nvPr>
            <p:ph type="sldNum" sz="quarter" idx="11"/>
          </p:nvPr>
        </p:nvSpPr>
        <p:spPr/>
        <p:txBody>
          <a:bodyPr/>
          <a:lstStyle/>
          <a:p>
            <a:fld id="{F3477EC8-074D-41C4-94AE-E9EA7CEEA348}" type="slidenum">
              <a:rPr lang="en-US" smtClean="0"/>
              <a:pPr/>
              <a:t>23</a:t>
            </a:fld>
            <a:endParaRPr lang="en-US" dirty="0"/>
          </a:p>
        </p:txBody>
      </p:sp>
    </p:spTree>
    <p:extLst>
      <p:ext uri="{BB962C8B-B14F-4D97-AF65-F5344CB8AC3E}">
        <p14:creationId xmlns:p14="http://schemas.microsoft.com/office/powerpoint/2010/main" val="4113225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a:br>
            <a:r>
              <a:rPr lang="en-US"/>
              <a:t>Excerpts From Two Feedback Conversations</a:t>
            </a:r>
            <a:endParaRPr lang="en-US" dirty="0"/>
          </a:p>
        </p:txBody>
      </p:sp>
      <p:sp>
        <p:nvSpPr>
          <p:cNvPr id="7" name="Rounded Rectangle 6"/>
          <p:cNvSpPr/>
          <p:nvPr/>
        </p:nvSpPr>
        <p:spPr>
          <a:xfrm>
            <a:off x="662728" y="1295400"/>
            <a:ext cx="8229600" cy="19085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b="1" dirty="0">
                <a:solidFill>
                  <a:srgbClr val="103961"/>
                </a:solidFill>
              </a:rPr>
              <a:t>Excerpt A</a:t>
            </a:r>
            <a:r>
              <a:rPr lang="en-US" sz="2400" dirty="0">
                <a:solidFill>
                  <a:srgbClr val="103961"/>
                </a:solidFill>
              </a:rPr>
              <a:t>:</a:t>
            </a:r>
          </a:p>
          <a:p>
            <a:r>
              <a:rPr lang="en-US" sz="2200" dirty="0">
                <a:solidFill>
                  <a:srgbClr val="103961"/>
                </a:solidFill>
              </a:rPr>
              <a:t>“You had behavioral problems in your class because your students were not interested in what you were teaching. Student engagement is critical. Do you agree that you need to work on this area of practice?”</a:t>
            </a:r>
            <a:endParaRPr lang="en-US" dirty="0">
              <a:solidFill>
                <a:srgbClr val="103961"/>
              </a:solidFill>
            </a:endParaRPr>
          </a:p>
        </p:txBody>
      </p:sp>
      <p:sp>
        <p:nvSpPr>
          <p:cNvPr id="8" name="Rounded Rectangle 7"/>
          <p:cNvSpPr/>
          <p:nvPr/>
        </p:nvSpPr>
        <p:spPr>
          <a:xfrm>
            <a:off x="662728" y="3276600"/>
            <a:ext cx="8229600" cy="25603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a:solidFill>
                  <a:srgbClr val="103961"/>
                </a:solidFill>
              </a:rPr>
              <a:t>Excerpt B:</a:t>
            </a:r>
          </a:p>
          <a:p>
            <a:r>
              <a:rPr lang="en-US" sz="2200" dirty="0">
                <a:solidFill>
                  <a:srgbClr val="103961"/>
                </a:solidFill>
              </a:rPr>
              <a:t>“I noticed that you told Beth to pay attention five times and she only engaged with other students or the material two or three times. Tell me more about Beth. How are your engagement strategies working with her? Do you see this with other students? Why do you think that is happening?”</a:t>
            </a:r>
          </a:p>
        </p:txBody>
      </p:sp>
      <p:sp>
        <p:nvSpPr>
          <p:cNvPr id="9" name="Slide Number Placeholder 3"/>
          <p:cNvSpPr>
            <a:spLocks noGrp="1"/>
          </p:cNvSpPr>
          <p:nvPr>
            <p:ph type="sldNum" sz="quarter" idx="11"/>
          </p:nvPr>
        </p:nvSpPr>
        <p:spPr>
          <a:xfrm>
            <a:off x="7620000" y="6245225"/>
            <a:ext cx="1066800" cy="476250"/>
          </a:xfrm>
        </p:spPr>
        <p:txBody>
          <a:bodyPr/>
          <a:lstStyle/>
          <a:p>
            <a:fld id="{F3477EC8-074D-41C4-94AE-E9EA7CEEA348}" type="slidenum">
              <a:rPr lang="en-US" smtClean="0"/>
              <a:pPr/>
              <a:t>24</a:t>
            </a:fld>
            <a:endParaRPr lang="en-US" dirty="0"/>
          </a:p>
        </p:txBody>
      </p:sp>
    </p:spTree>
    <p:extLst>
      <p:ext uri="{BB962C8B-B14F-4D97-AF65-F5344CB8AC3E}">
        <p14:creationId xmlns:p14="http://schemas.microsoft.com/office/powerpoint/2010/main" val="280560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Use Rubric Language and Descriptors</a:t>
            </a:r>
            <a:endParaRPr lang="en-US" dirty="0"/>
          </a:p>
        </p:txBody>
      </p:sp>
      <p:sp>
        <p:nvSpPr>
          <p:cNvPr id="2" name="Content Placeholder 1"/>
          <p:cNvSpPr>
            <a:spLocks noGrp="1"/>
          </p:cNvSpPr>
          <p:nvPr>
            <p:ph idx="1"/>
          </p:nvPr>
        </p:nvSpPr>
        <p:spPr/>
        <p:txBody>
          <a:bodyPr/>
          <a:lstStyle/>
          <a:p>
            <a:pPr marL="0" indent="0">
              <a:buNone/>
            </a:pPr>
            <a:r>
              <a:rPr lang="en-US" dirty="0"/>
              <a:t>Incorporating MSFE Rubric language when discussing evidence helps in the following ways:</a:t>
            </a:r>
          </a:p>
          <a:p>
            <a:pPr>
              <a:spcBef>
                <a:spcPts val="1800"/>
              </a:spcBef>
            </a:pPr>
            <a:r>
              <a:rPr lang="en-US" dirty="0"/>
              <a:t>To build and </a:t>
            </a:r>
            <a:r>
              <a:rPr lang="en-US" b="1" dirty="0"/>
              <a:t>reinforce a shared understanding </a:t>
            </a:r>
            <a:r>
              <a:rPr lang="en-US" dirty="0"/>
              <a:t>of good instruction</a:t>
            </a:r>
          </a:p>
          <a:p>
            <a:pPr>
              <a:spcBef>
                <a:spcPts val="1800"/>
              </a:spcBef>
            </a:pPr>
            <a:r>
              <a:rPr lang="en-US" dirty="0"/>
              <a:t>To ensure the rubric remains the </a:t>
            </a:r>
            <a:r>
              <a:rPr lang="en-US" b="1" dirty="0"/>
              <a:t>objective point of reference</a:t>
            </a:r>
            <a:r>
              <a:rPr lang="en-US" dirty="0"/>
              <a:t> in the conversation</a:t>
            </a:r>
          </a:p>
        </p:txBody>
      </p:sp>
      <p:sp>
        <p:nvSpPr>
          <p:cNvPr id="8" name="Slide Number Placeholder 3"/>
          <p:cNvSpPr>
            <a:spLocks noGrp="1"/>
          </p:cNvSpPr>
          <p:nvPr>
            <p:ph type="sldNum" sz="quarter" idx="11"/>
          </p:nvPr>
        </p:nvSpPr>
        <p:spPr>
          <a:xfrm>
            <a:off x="7620000" y="6245225"/>
            <a:ext cx="1066800" cy="476250"/>
          </a:xfrm>
        </p:spPr>
        <p:txBody>
          <a:bodyPr/>
          <a:lstStyle/>
          <a:p>
            <a:fld id="{F3477EC8-074D-41C4-94AE-E9EA7CEEA348}" type="slidenum">
              <a:rPr lang="en-US" smtClean="0"/>
              <a:pPr/>
              <a:t>25</a:t>
            </a:fld>
            <a:endParaRPr lang="en-US" dirty="0"/>
          </a:p>
        </p:txBody>
      </p:sp>
    </p:spTree>
    <p:extLst>
      <p:ext uri="{BB962C8B-B14F-4D97-AF65-F5344CB8AC3E}">
        <p14:creationId xmlns:p14="http://schemas.microsoft.com/office/powerpoint/2010/main" val="88386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Conversation Stems</a:t>
            </a:r>
          </a:p>
        </p:txBody>
      </p:sp>
      <p:graphicFrame>
        <p:nvGraphicFramePr>
          <p:cNvPr id="11" name="Group 47"/>
          <p:cNvGraphicFramePr>
            <a:graphicFrameLocks noGrp="1"/>
          </p:cNvGraphicFramePr>
          <p:nvPr>
            <p:extLst>
              <p:ext uri="{D42A27DB-BD31-4B8C-83A1-F6EECF244321}">
                <p14:modId xmlns:p14="http://schemas.microsoft.com/office/powerpoint/2010/main" val="1271106616"/>
              </p:ext>
            </p:extLst>
          </p:nvPr>
        </p:nvGraphicFramePr>
        <p:xfrm>
          <a:off x="246060" y="1493838"/>
          <a:ext cx="8666165" cy="3972555"/>
        </p:xfrm>
        <a:graphic>
          <a:graphicData uri="http://schemas.openxmlformats.org/drawingml/2006/table">
            <a:tbl>
              <a:tblPr firstRow="1"/>
              <a:tblGrid>
                <a:gridCol w="1733233">
                  <a:extLst>
                    <a:ext uri="{9D8B030D-6E8A-4147-A177-3AD203B41FA5}">
                      <a16:colId xmlns:a16="http://schemas.microsoft.com/office/drawing/2014/main" val="20000"/>
                    </a:ext>
                  </a:extLst>
                </a:gridCol>
                <a:gridCol w="1733233">
                  <a:extLst>
                    <a:ext uri="{9D8B030D-6E8A-4147-A177-3AD203B41FA5}">
                      <a16:colId xmlns:a16="http://schemas.microsoft.com/office/drawing/2014/main" val="20001"/>
                    </a:ext>
                  </a:extLst>
                </a:gridCol>
                <a:gridCol w="1733233">
                  <a:extLst>
                    <a:ext uri="{9D8B030D-6E8A-4147-A177-3AD203B41FA5}">
                      <a16:colId xmlns:a16="http://schemas.microsoft.com/office/drawing/2014/main" val="20002"/>
                    </a:ext>
                  </a:extLst>
                </a:gridCol>
                <a:gridCol w="1733233">
                  <a:extLst>
                    <a:ext uri="{9D8B030D-6E8A-4147-A177-3AD203B41FA5}">
                      <a16:colId xmlns:a16="http://schemas.microsoft.com/office/drawing/2014/main" val="20003"/>
                    </a:ext>
                  </a:extLst>
                </a:gridCol>
                <a:gridCol w="1733233">
                  <a:extLst>
                    <a:ext uri="{9D8B030D-6E8A-4147-A177-3AD203B41FA5}">
                      <a16:colId xmlns:a16="http://schemas.microsoft.com/office/drawing/2014/main" val="20004"/>
                    </a:ext>
                  </a:extLst>
                </a:gridCol>
              </a:tblGrid>
              <a:tr h="5467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u="none" strike="noStrike" kern="1200" cap="none" normalizeH="0" baseline="0" dirty="0">
                          <a:ln>
                            <a:noFill/>
                          </a:ln>
                          <a:solidFill>
                            <a:srgbClr val="FFFFFF"/>
                          </a:solidFill>
                          <a:effectLst/>
                          <a:latin typeface="+mn-lt"/>
                          <a:ea typeface="+mn-ea"/>
                          <a:cs typeface="+mn-cs"/>
                        </a:rPr>
                        <a:t>Paraphrasing</a:t>
                      </a:r>
                    </a:p>
                  </a:txBody>
                  <a:tcPr anchor="b" horzOverflow="overflow">
                    <a:lnL w="12700" cmpd="sng">
                      <a:solidFill>
                        <a:srgbClr val="4B76A0"/>
                      </a:solidFill>
                    </a:lnL>
                    <a:lnR w="12700" cap="flat" cmpd="sng" algn="ctr">
                      <a:solidFill>
                        <a:srgbClr val="FFFFFF"/>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326295">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800" dirty="0">
                          <a:solidFill>
                            <a:srgbClr val="FFFFFF"/>
                          </a:solidFill>
                          <a:latin typeface="+mn-lt"/>
                        </a:rPr>
                        <a:t>Clarifying</a:t>
                      </a:r>
                      <a:endParaRPr kumimoji="0" lang="en-US" sz="1800" b="1" i="0" u="none" strike="noStrike" cap="none" normalizeH="0" baseline="0" dirty="0">
                        <a:ln>
                          <a:noFill/>
                        </a:ln>
                        <a:solidFill>
                          <a:srgbClr val="FFFFFF"/>
                        </a:solidFill>
                        <a:effectLst/>
                        <a:latin typeface="+mn-lt"/>
                        <a:ea typeface="ＭＳ Ｐゴシック" charset="0"/>
                        <a:cs typeface="Arial"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326295">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800" dirty="0">
                          <a:solidFill>
                            <a:srgbClr val="FFFFFF"/>
                          </a:solidFill>
                          <a:latin typeface="+mn-lt"/>
                        </a:rPr>
                        <a:t>Reviewing</a:t>
                      </a:r>
                      <a:endParaRPr kumimoji="0" lang="en-US" sz="1800" b="1" i="0" u="none" strike="noStrike" cap="none" normalizeH="0" baseline="0" dirty="0">
                        <a:ln>
                          <a:noFill/>
                        </a:ln>
                        <a:solidFill>
                          <a:srgbClr val="FFFFFF"/>
                        </a:solidFill>
                        <a:effectLst/>
                        <a:latin typeface="+mn-lt"/>
                        <a:ea typeface="ＭＳ Ｐゴシック" charset="0"/>
                        <a:cs typeface="Arial"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326295">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800" dirty="0">
                          <a:solidFill>
                            <a:srgbClr val="FFFFFF"/>
                          </a:solidFill>
                          <a:latin typeface="+mn-lt"/>
                        </a:rPr>
                        <a:t>Praising</a:t>
                      </a:r>
                      <a:endParaRPr kumimoji="0" lang="en-US" sz="1800" b="1" i="0" u="none" strike="noStrike" cap="none" normalizeH="0" baseline="0" dirty="0">
                        <a:ln>
                          <a:noFill/>
                        </a:ln>
                        <a:solidFill>
                          <a:srgbClr val="FFFFFF"/>
                        </a:solidFill>
                        <a:effectLst/>
                        <a:latin typeface="+mn-lt"/>
                        <a:ea typeface="ＭＳ Ｐゴシック" charset="0"/>
                        <a:cs typeface="Arial"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326295">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sz="1800" dirty="0">
                          <a:solidFill>
                            <a:srgbClr val="FFFFFF"/>
                          </a:solidFill>
                          <a:latin typeface="+mn-lt"/>
                        </a:rPr>
                        <a:t>Making Suggestions</a:t>
                      </a:r>
                    </a:p>
                  </a:txBody>
                  <a:tcPr anchor="b" horzOverflow="overflow">
                    <a:lnL w="12700" cap="flat" cmpd="sng" algn="ctr">
                      <a:solidFill>
                        <a:srgbClr val="FFFFFF"/>
                      </a:solidFill>
                      <a:prstDash val="solid"/>
                      <a:round/>
                      <a:headEnd type="none" w="med" len="med"/>
                      <a:tailEnd type="none" w="med" len="med"/>
                    </a:lnL>
                    <a:lnR w="12700" cmpd="sng">
                      <a:solidFill>
                        <a:srgbClr val="4B76A0"/>
                      </a:solidFill>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326295">
                        <a:lumMod val="75000"/>
                      </a:srgbClr>
                    </a:solidFill>
                  </a:tcPr>
                </a:tc>
                <a:extLst>
                  <a:ext uri="{0D108BD9-81ED-4DB2-BD59-A6C34878D82A}">
                    <a16:rowId xmlns:a16="http://schemas.microsoft.com/office/drawing/2014/main" val="10000"/>
                  </a:ext>
                </a:extLst>
              </a:tr>
              <a:tr h="33324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So…</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In other words…</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I heard you say…</a:t>
                      </a:r>
                    </a:p>
                  </a:txBody>
                  <a:tcPr horzOverflow="overflow">
                    <a:lnL w="12700" cmpd="sng">
                      <a:solidFill>
                        <a:srgbClr val="4B76A0"/>
                      </a:solidFill>
                    </a:lnL>
                    <a:lnR w="12700" cap="flat" cmpd="sng" algn="ctr">
                      <a:solidFill>
                        <a:srgbClr val="326295"/>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Can you give me an example…</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What do you mean by…</a:t>
                      </a:r>
                    </a:p>
                  </a:txBody>
                  <a:tcPr horzOverflow="overflow">
                    <a:lnL w="12700" cap="flat" cmpd="sng" algn="ctr">
                      <a:solidFill>
                        <a:srgbClr val="326295"/>
                      </a:solidFill>
                      <a:prstDash val="solid"/>
                      <a:round/>
                      <a:headEnd type="none" w="med" len="med"/>
                      <a:tailEnd type="none" w="med" len="med"/>
                    </a:lnL>
                    <a:lnR w="12700" cap="flat" cmpd="sng" algn="ctr">
                      <a:solidFill>
                        <a:srgbClr val="326295"/>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I noticed…</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When you did X, I saw students do Y…</a:t>
                      </a:r>
                    </a:p>
                  </a:txBody>
                  <a:tcPr horzOverflow="overflow">
                    <a:lnL w="12700" cap="flat" cmpd="sng" algn="ctr">
                      <a:solidFill>
                        <a:srgbClr val="326295"/>
                      </a:solidFill>
                      <a:prstDash val="solid"/>
                      <a:round/>
                      <a:headEnd type="none" w="med" len="med"/>
                      <a:tailEnd type="none" w="med" len="med"/>
                    </a:lnL>
                    <a:lnR w="12700" cap="flat" cmpd="sng" algn="ctr">
                      <a:solidFill>
                        <a:srgbClr val="326295"/>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This worked well because…</a:t>
                      </a:r>
                    </a:p>
                  </a:txBody>
                  <a:tcPr horzOverflow="overflow">
                    <a:lnL w="12700" cap="flat" cmpd="sng" algn="ctr">
                      <a:solidFill>
                        <a:srgbClr val="326295"/>
                      </a:solidFill>
                      <a:prstDash val="solid"/>
                      <a:round/>
                      <a:headEnd type="none" w="med" len="med"/>
                      <a:tailEnd type="none" w="med" len="med"/>
                    </a:lnL>
                    <a:lnR w="12700" cap="flat" cmpd="sng" algn="ctr">
                      <a:solidFill>
                        <a:srgbClr val="326295"/>
                      </a:solidFill>
                      <a:prstDash val="solid"/>
                      <a:round/>
                      <a:headEnd type="none" w="med" len="med"/>
                      <a:tailEnd type="none" w="med" len="med"/>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Sometimes it’s helpful to…</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In my classroom, I…</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I wonder what would happen if…</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sz="1800" u="none" strike="noStrike" cap="none" normalizeH="0" baseline="0" dirty="0">
                          <a:ln>
                            <a:noFill/>
                          </a:ln>
                          <a:solidFill>
                            <a:schemeClr val="tx1"/>
                          </a:solidFill>
                          <a:effectLst/>
                          <a:latin typeface="+mn-lt"/>
                        </a:rPr>
                        <a:t>I saw a teacher do…</a:t>
                      </a:r>
                    </a:p>
                  </a:txBody>
                  <a:tcPr horzOverflow="overflow">
                    <a:lnL w="12700" cap="flat" cmpd="sng" algn="ctr">
                      <a:solidFill>
                        <a:srgbClr val="326295"/>
                      </a:solidFill>
                      <a:prstDash val="solid"/>
                      <a:round/>
                      <a:headEnd type="none" w="med" len="med"/>
                      <a:tailEnd type="none" w="med" len="med"/>
                    </a:lnL>
                    <a:lnR w="12700" cmpd="sng">
                      <a:solidFill>
                        <a:srgbClr val="4B76A0"/>
                      </a:solidFill>
                    </a:lnR>
                    <a:lnT w="12700" cmpd="sng">
                      <a:solidFill>
                        <a:srgbClr val="4B76A0"/>
                      </a:solidFill>
                    </a:lnT>
                    <a:lnB w="12700" cmpd="sng">
                      <a:solidFill>
                        <a:srgbClr val="4B76A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8" name="Slide Number Placeholder 3"/>
          <p:cNvSpPr>
            <a:spLocks noGrp="1"/>
          </p:cNvSpPr>
          <p:nvPr>
            <p:ph type="sldNum" sz="quarter" idx="11"/>
          </p:nvPr>
        </p:nvSpPr>
        <p:spPr>
          <a:xfrm>
            <a:off x="7620000" y="6245225"/>
            <a:ext cx="1066800" cy="476250"/>
          </a:xfrm>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2226964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ea typeface="ＭＳ Ｐゴシック" charset="0"/>
              </a:rPr>
              <a:t>Debrief: Why Do Peer Observation?</a:t>
            </a:r>
            <a:endParaRPr lang="en-US" dirty="0"/>
          </a:p>
        </p:txBody>
      </p:sp>
      <p:sp>
        <p:nvSpPr>
          <p:cNvPr id="11267" name="Text Placeholder 2"/>
          <p:cNvSpPr>
            <a:spLocks noGrp="1"/>
          </p:cNvSpPr>
          <p:nvPr>
            <p:ph idx="1"/>
          </p:nvPr>
        </p:nvSpPr>
        <p:spPr/>
        <p:txBody>
          <a:bodyPr/>
          <a:lstStyle/>
          <a:p>
            <a:pPr marL="0" indent="0">
              <a:buNone/>
            </a:pPr>
            <a:r>
              <a:rPr lang="en-US" b="1" dirty="0"/>
              <a:t>Discussion: </a:t>
            </a:r>
          </a:p>
          <a:p>
            <a:pPr>
              <a:spcBef>
                <a:spcPts val="1200"/>
              </a:spcBef>
            </a:pPr>
            <a:r>
              <a:rPr lang="en-US" dirty="0"/>
              <a:t>What are the unique benefits of peer observation?</a:t>
            </a:r>
          </a:p>
          <a:p>
            <a:pPr>
              <a:spcBef>
                <a:spcPts val="1200"/>
              </a:spcBef>
            </a:pPr>
            <a:r>
              <a:rPr lang="en-US" dirty="0"/>
              <a:t>What are the unique challenges of peer observation?</a:t>
            </a:r>
            <a:endParaRPr lang="en-US" altLang="en-US" dirty="0"/>
          </a:p>
        </p:txBody>
      </p:sp>
      <p:sp>
        <p:nvSpPr>
          <p:cNvPr id="9"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27</a:t>
            </a:fld>
            <a:endParaRPr lang="en-US" altLang="en-US" dirty="0"/>
          </a:p>
        </p:txBody>
      </p:sp>
    </p:spTree>
    <p:extLst>
      <p:ext uri="{BB962C8B-B14F-4D97-AF65-F5344CB8AC3E}">
        <p14:creationId xmlns:p14="http://schemas.microsoft.com/office/powerpoint/2010/main" val="2226964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hour, 20 minutes</a:t>
            </a:r>
          </a:p>
        </p:txBody>
      </p:sp>
      <p:sp>
        <p:nvSpPr>
          <p:cNvPr id="11267" name="Text Placeholder 2"/>
          <p:cNvSpPr>
            <a:spLocks noGrp="1"/>
          </p:cNvSpPr>
          <p:nvPr>
            <p:ph type="body" idx="1"/>
          </p:nvPr>
        </p:nvSpPr>
        <p:spPr/>
        <p:txBody>
          <a:bodyPr/>
          <a:lstStyle/>
          <a:p>
            <a:endParaRPr lang="en-US" dirty="0"/>
          </a:p>
          <a:p>
            <a:r>
              <a:rPr lang="en-US" dirty="0"/>
              <a:t>Implementing</a:t>
            </a:r>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28</a:t>
            </a:fld>
            <a:endParaRPr lang="en-US" altLang="en-US" dirty="0"/>
          </a:p>
        </p:txBody>
      </p:sp>
    </p:spTree>
    <p:extLst>
      <p:ext uri="{BB962C8B-B14F-4D97-AF65-F5344CB8AC3E}">
        <p14:creationId xmlns:p14="http://schemas.microsoft.com/office/powerpoint/2010/main" val="1063651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Peer Observation</a:t>
            </a:r>
          </a:p>
        </p:txBody>
      </p:sp>
      <p:sp>
        <p:nvSpPr>
          <p:cNvPr id="11267" name="Text Placeholder 2"/>
          <p:cNvSpPr>
            <a:spLocks noGrp="1"/>
          </p:cNvSpPr>
          <p:nvPr>
            <p:ph idx="1"/>
          </p:nvPr>
        </p:nvSpPr>
        <p:spPr>
          <a:xfrm>
            <a:off x="457200" y="1524000"/>
            <a:ext cx="8458200" cy="4343400"/>
          </a:xfrm>
        </p:spPr>
        <p:txBody>
          <a:bodyPr/>
          <a:lstStyle/>
          <a:p>
            <a:pPr marL="0" indent="0">
              <a:buNone/>
            </a:pPr>
            <a:r>
              <a:rPr lang="en-US" sz="2200" b="1" dirty="0"/>
              <a:t>Activity directions: </a:t>
            </a:r>
          </a:p>
          <a:p>
            <a:r>
              <a:rPr lang="en-US" sz="1900" dirty="0"/>
              <a:t>Watch 10 minutes of video. </a:t>
            </a:r>
          </a:p>
          <a:p>
            <a:r>
              <a:rPr lang="en-US" sz="1900" dirty="0"/>
              <a:t>Write down what you see and hear from the teacher and the students.</a:t>
            </a:r>
          </a:p>
          <a:p>
            <a:r>
              <a:rPr lang="en-US" sz="1900" dirty="0"/>
              <a:t>As a whole group, we will share ideas for taking good notes and practice cross-referencing the rubric to note which standard indicators we observed. </a:t>
            </a:r>
          </a:p>
          <a:p>
            <a:pPr marL="0" indent="0">
              <a:spcBef>
                <a:spcPts val="600"/>
              </a:spcBef>
              <a:buNone/>
            </a:pPr>
            <a:r>
              <a:rPr lang="en-US" sz="2200" b="1" dirty="0"/>
              <a:t>Tips for evidence collection:</a:t>
            </a:r>
          </a:p>
          <a:p>
            <a:r>
              <a:rPr lang="en-US" sz="1900" dirty="0"/>
              <a:t>Write/type quickly and think of a few shortcuts (T = teacher, </a:t>
            </a:r>
            <a:br>
              <a:rPr lang="en-US" sz="1900" dirty="0"/>
            </a:br>
            <a:r>
              <a:rPr lang="en-US" sz="1900" dirty="0"/>
              <a:t>S = student, etc.).</a:t>
            </a:r>
          </a:p>
          <a:p>
            <a:r>
              <a:rPr lang="en-US" sz="1900" dirty="0"/>
              <a:t>Note what the teacher and the students are doing and saying.</a:t>
            </a:r>
          </a:p>
          <a:p>
            <a:r>
              <a:rPr lang="en-US" sz="1900" dirty="0"/>
              <a:t>Capture all four types of evidence: Verbatim, Numeric, Factual Summaries, Observed</a:t>
            </a:r>
            <a:endParaRPr lang="en-US" altLang="en-US" sz="1900" dirty="0"/>
          </a:p>
        </p:txBody>
      </p:sp>
      <p:sp>
        <p:nvSpPr>
          <p:cNvPr id="9"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29</a:t>
            </a:fld>
            <a:endParaRPr lang="en-US" altLang="en-US" dirty="0"/>
          </a:p>
        </p:txBody>
      </p:sp>
    </p:spTree>
    <p:extLst>
      <p:ext uri="{BB962C8B-B14F-4D97-AF65-F5344CB8AC3E}">
        <p14:creationId xmlns:p14="http://schemas.microsoft.com/office/powerpoint/2010/main" val="316052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defTabSz="914400" eaLnBrk="1" fontAlgn="auto" latinLnBrk="0" hangingPunct="1">
              <a:lnSpc>
                <a:spcPct val="100000"/>
              </a:lnSpc>
              <a:spcBef>
                <a:spcPts val="0"/>
              </a:spcBef>
              <a:spcAft>
                <a:spcPts val="0"/>
              </a:spcAft>
              <a:tabLst/>
              <a:defRPr/>
            </a:pPr>
            <a:r>
              <a:rPr lang="en-US" dirty="0">
                <a:solidFill>
                  <a:srgbClr val="FFFFFF"/>
                </a:solidFill>
                <a:ea typeface="ＭＳ Ｐゴシック" charset="0"/>
              </a:rPr>
              <a:t>Agenda</a:t>
            </a:r>
            <a:endParaRPr lang="en-US" dirty="0">
              <a:solidFill>
                <a:sysClr val="windowText" lastClr="000000"/>
              </a:solidFill>
            </a:endParaRPr>
          </a:p>
        </p:txBody>
      </p:sp>
      <p:sp>
        <p:nvSpPr>
          <p:cNvPr id="8" name="Content Placeholder 7"/>
          <p:cNvSpPr>
            <a:spLocks noGrp="1"/>
          </p:cNvSpPr>
          <p:nvPr>
            <p:ph idx="1"/>
          </p:nvPr>
        </p:nvSpPr>
        <p:spPr/>
        <p:txBody>
          <a:bodyPr/>
          <a:lstStyle/>
          <a:p>
            <a:pPr lvl="0"/>
            <a:r>
              <a:rPr lang="en-US" sz="2200" dirty="0"/>
              <a:t>Welcome (5 minutes)</a:t>
            </a:r>
          </a:p>
          <a:p>
            <a:pPr lvl="0"/>
            <a:r>
              <a:rPr lang="en-US" sz="2200" dirty="0"/>
              <a:t>Connecting (20 minutes)</a:t>
            </a:r>
          </a:p>
          <a:p>
            <a:pPr lvl="1"/>
            <a:r>
              <a:rPr lang="en-US" sz="2000" dirty="0"/>
              <a:t>Problem Pose/Problem Solve Protocol</a:t>
            </a:r>
          </a:p>
          <a:p>
            <a:pPr lvl="0"/>
            <a:r>
              <a:rPr lang="en-US" sz="2200" dirty="0"/>
              <a:t>Learning (1 hour, 35 minutes)</a:t>
            </a:r>
          </a:p>
          <a:p>
            <a:pPr lvl="1"/>
            <a:r>
              <a:rPr lang="en-US" sz="2200" dirty="0"/>
              <a:t>Pre-observation, Evidence Collection, and Post-observation</a:t>
            </a:r>
          </a:p>
          <a:p>
            <a:pPr lvl="0"/>
            <a:r>
              <a:rPr lang="en-US" sz="2200" dirty="0"/>
              <a:t>Implementing (1 hour, 20 minutes)</a:t>
            </a:r>
          </a:p>
          <a:p>
            <a:pPr lvl="1"/>
            <a:r>
              <a:rPr lang="en-US" sz="2000" dirty="0"/>
              <a:t>Conducting a Practice Observation</a:t>
            </a:r>
          </a:p>
          <a:p>
            <a:pPr lvl="1"/>
            <a:r>
              <a:rPr lang="en-US" sz="2000" dirty="0"/>
              <a:t>Role Playing: Giving Feedback to a Peer</a:t>
            </a:r>
          </a:p>
          <a:p>
            <a:pPr lvl="0"/>
            <a:r>
              <a:rPr lang="en-US" sz="2200" dirty="0"/>
              <a:t>Reflecting (15 minutes)</a:t>
            </a:r>
          </a:p>
          <a:p>
            <a:pPr lvl="1"/>
            <a:r>
              <a:rPr lang="en-US" sz="2000" dirty="0"/>
              <a:t>Planning Your Peer Observation, Preparing for Module 5</a:t>
            </a:r>
          </a:p>
        </p:txBody>
      </p:sp>
      <p:sp>
        <p:nvSpPr>
          <p:cNvPr id="16"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3</a:t>
            </a:fld>
            <a:endParaRPr lang="en-US" altLang="en-US" dirty="0"/>
          </a:p>
        </p:txBody>
      </p:sp>
    </p:spTree>
    <p:extLst>
      <p:ext uri="{BB962C8B-B14F-4D97-AF65-F5344CB8AC3E}">
        <p14:creationId xmlns:p14="http://schemas.microsoft.com/office/powerpoint/2010/main" val="2226964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Review</a:t>
            </a:r>
          </a:p>
        </p:txBody>
      </p:sp>
      <p:sp>
        <p:nvSpPr>
          <p:cNvPr id="11267" name="Text Placeholder 2"/>
          <p:cNvSpPr>
            <a:spLocks noGrp="1"/>
          </p:cNvSpPr>
          <p:nvPr>
            <p:ph idx="1"/>
          </p:nvPr>
        </p:nvSpPr>
        <p:spPr>
          <a:xfrm>
            <a:off x="457200" y="1524000"/>
            <a:ext cx="8458200" cy="4343400"/>
          </a:xfrm>
        </p:spPr>
        <p:txBody>
          <a:bodyPr/>
          <a:lstStyle/>
          <a:p>
            <a:pPr marL="0" indent="0">
              <a:buNone/>
            </a:pPr>
            <a:r>
              <a:rPr lang="en-US" sz="2200" b="1" dirty="0"/>
              <a:t>Take a few minutes to review your notes: </a:t>
            </a:r>
          </a:p>
          <a:p>
            <a:r>
              <a:rPr lang="en-US" sz="1900" dirty="0"/>
              <a:t>Did you collect the four types of evidence?</a:t>
            </a:r>
          </a:p>
          <a:p>
            <a:r>
              <a:rPr lang="en-US" sz="1900" dirty="0"/>
              <a:t>Do your notes include some opinions or biases?</a:t>
            </a:r>
          </a:p>
          <a:p>
            <a:pPr marL="0" indent="0">
              <a:spcBef>
                <a:spcPts val="600"/>
              </a:spcBef>
              <a:buNone/>
            </a:pPr>
            <a:endParaRPr lang="en-US" sz="2200" b="1" dirty="0"/>
          </a:p>
          <a:p>
            <a:pPr marL="0" indent="0">
              <a:spcBef>
                <a:spcPts val="600"/>
              </a:spcBef>
              <a:buNone/>
            </a:pPr>
            <a:r>
              <a:rPr lang="en-US" sz="2200" b="1" dirty="0"/>
              <a:t>Use the T-Chart provided to:</a:t>
            </a:r>
          </a:p>
          <a:p>
            <a:r>
              <a:rPr lang="en-US" sz="1900" dirty="0"/>
              <a:t>Write down the evidence your table came up with for each standard indicator.</a:t>
            </a:r>
          </a:p>
          <a:p>
            <a:pPr marL="0" indent="0">
              <a:buNone/>
            </a:pPr>
            <a:endParaRPr lang="en-US" sz="2000" b="1" dirty="0"/>
          </a:p>
          <a:p>
            <a:pPr marL="0" indent="0">
              <a:buNone/>
            </a:pPr>
            <a:r>
              <a:rPr lang="en-US" sz="2000" b="1" dirty="0"/>
              <a:t>Post your chart around the room.</a:t>
            </a:r>
          </a:p>
          <a:p>
            <a:pPr marL="0" indent="0">
              <a:buNone/>
            </a:pPr>
            <a:endParaRPr lang="en-US" sz="1900" dirty="0"/>
          </a:p>
        </p:txBody>
      </p:sp>
      <p:sp>
        <p:nvSpPr>
          <p:cNvPr id="9"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30</a:t>
            </a:fld>
            <a:endParaRPr lang="en-US" altLang="en-US" dirty="0"/>
          </a:p>
        </p:txBody>
      </p:sp>
    </p:spTree>
    <p:extLst>
      <p:ext uri="{BB962C8B-B14F-4D97-AF65-F5344CB8AC3E}">
        <p14:creationId xmlns:p14="http://schemas.microsoft.com/office/powerpoint/2010/main" val="2226964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and Structures for Peer Observation</a:t>
            </a:r>
          </a:p>
        </p:txBody>
      </p:sp>
      <p:sp>
        <p:nvSpPr>
          <p:cNvPr id="11267" name="Text Placeholder 2"/>
          <p:cNvSpPr>
            <a:spLocks noGrp="1"/>
          </p:cNvSpPr>
          <p:nvPr>
            <p:ph idx="1"/>
          </p:nvPr>
        </p:nvSpPr>
        <p:spPr>
          <a:xfrm>
            <a:off x="381000" y="1219200"/>
            <a:ext cx="8229600" cy="4343400"/>
          </a:xfrm>
        </p:spPr>
        <p:txBody>
          <a:bodyPr/>
          <a:lstStyle/>
          <a:p>
            <a:pPr marL="0" lvl="0" indent="0">
              <a:buNone/>
            </a:pPr>
            <a:r>
              <a:rPr lang="en-US" b="1" dirty="0"/>
              <a:t>Goal: meaningful, collaborative, and constructive feedback</a:t>
            </a:r>
          </a:p>
          <a:p>
            <a:r>
              <a:rPr lang="en-US" dirty="0"/>
              <a:t>All teachers will be participating in peer observation in both observer and observed teacher roles.</a:t>
            </a:r>
          </a:p>
          <a:p>
            <a:pPr>
              <a:spcBef>
                <a:spcPts val="1200"/>
              </a:spcBef>
            </a:pPr>
            <a:r>
              <a:rPr lang="en-US" altLang="en-US" dirty="0"/>
              <a:t>When you finish the pre- and post-observation conference protocol and the Point of Contact documentation form for a peer observation, only the observed teacher keeps a copy of the documents. They are not provided to an evaluator. </a:t>
            </a:r>
          </a:p>
          <a:p>
            <a:pPr>
              <a:spcBef>
                <a:spcPts val="1200"/>
              </a:spcBef>
            </a:pPr>
            <a:r>
              <a:rPr lang="en-US" dirty="0"/>
              <a:t>Peer observation data will not be used in overall evaluations but is instead intended to offer teachers the chance to get targeted feedback from peers.</a:t>
            </a:r>
          </a:p>
          <a:p>
            <a:pPr>
              <a:spcBef>
                <a:spcPts val="1200"/>
              </a:spcBef>
            </a:pPr>
            <a:r>
              <a:rPr lang="en-US" altLang="en-US" dirty="0"/>
              <a:t> </a:t>
            </a:r>
          </a:p>
        </p:txBody>
      </p:sp>
      <p:sp>
        <p:nvSpPr>
          <p:cNvPr id="10"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31</a:t>
            </a:fld>
            <a:endParaRPr lang="en-US" altLang="en-US" dirty="0"/>
          </a:p>
        </p:txBody>
      </p:sp>
    </p:spTree>
    <p:extLst>
      <p:ext uri="{BB962C8B-B14F-4D97-AF65-F5344CB8AC3E}">
        <p14:creationId xmlns:p14="http://schemas.microsoft.com/office/powerpoint/2010/main" val="2226964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a Collaborative Conversation</a:t>
            </a:r>
          </a:p>
        </p:txBody>
      </p:sp>
      <p:sp>
        <p:nvSpPr>
          <p:cNvPr id="11267" name="Text Placeholder 2"/>
          <p:cNvSpPr>
            <a:spLocks noGrp="1"/>
          </p:cNvSpPr>
          <p:nvPr>
            <p:ph idx="1"/>
          </p:nvPr>
        </p:nvSpPr>
        <p:spPr/>
        <p:txBody>
          <a:bodyPr/>
          <a:lstStyle/>
          <a:p>
            <a:pPr lvl="0">
              <a:buFont typeface="Wingdings" pitchFamily="2" charset="2"/>
              <a:buChar char="§"/>
            </a:pPr>
            <a:r>
              <a:rPr lang="en-US" dirty="0"/>
              <a:t>Start by sharing the evidence and walk through the evidence and how it aligns with the Standard Indicator(s) established in the pre-observation conversation.</a:t>
            </a:r>
          </a:p>
          <a:p>
            <a:pPr lvl="0">
              <a:buFont typeface="Wingdings" pitchFamily="2" charset="2"/>
              <a:buChar char="§"/>
            </a:pPr>
            <a:r>
              <a:rPr lang="en-US" dirty="0"/>
              <a:t>Pose reflective questions, such as</a:t>
            </a:r>
          </a:p>
          <a:p>
            <a:pPr lvl="1">
              <a:buFont typeface="Wingdings" pitchFamily="2" charset="2"/>
              <a:buChar char="§"/>
            </a:pPr>
            <a:r>
              <a:rPr lang="en-US" dirty="0"/>
              <a:t>What went well? How do you know?</a:t>
            </a:r>
          </a:p>
          <a:p>
            <a:pPr lvl="1">
              <a:buFont typeface="Wingdings" pitchFamily="2" charset="2"/>
              <a:buChar char="§"/>
            </a:pPr>
            <a:r>
              <a:rPr lang="en-US" dirty="0"/>
              <a:t>What were some challenges? Why were there challenges?</a:t>
            </a:r>
          </a:p>
          <a:p>
            <a:pPr>
              <a:buFont typeface="Wingdings" pitchFamily="2" charset="2"/>
              <a:buChar char="§"/>
            </a:pPr>
            <a:r>
              <a:rPr lang="en-US" dirty="0"/>
              <a:t>Use conversation stems to probe for specific, evidence-based statements. </a:t>
            </a:r>
          </a:p>
          <a:p>
            <a:pPr>
              <a:buFont typeface="Wingdings" pitchFamily="2" charset="2"/>
              <a:buChar char="§"/>
            </a:pPr>
            <a:r>
              <a:rPr lang="en-US" dirty="0"/>
              <a:t>Collaborate on identifying actionable next steps.</a:t>
            </a:r>
          </a:p>
          <a:p>
            <a:pPr marL="0" lvl="0" indent="0">
              <a:buNone/>
            </a:pPr>
            <a:endParaRPr lang="en-US" dirty="0"/>
          </a:p>
          <a:p>
            <a:endParaRPr lang="en-US" altLang="en-US" dirty="0"/>
          </a:p>
        </p:txBody>
      </p:sp>
      <p:sp>
        <p:nvSpPr>
          <p:cNvPr id="9" name="Slide Number Placeholder 3"/>
          <p:cNvSpPr>
            <a:spLocks noGrp="1"/>
          </p:cNvSpPr>
          <p:nvPr>
            <p:ph type="sldNum" sz="quarter" idx="11"/>
          </p:nvPr>
        </p:nvSpPr>
        <p:spPr>
          <a:xfrm>
            <a:off x="7620000" y="6245225"/>
            <a:ext cx="1066800" cy="476250"/>
          </a:xfrm>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2226964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End With Actions and Supports</a:t>
            </a:r>
          </a:p>
        </p:txBody>
      </p:sp>
      <p:sp>
        <p:nvSpPr>
          <p:cNvPr id="4" name="Slide Number Placeholder 3"/>
          <p:cNvSpPr>
            <a:spLocks noGrp="1"/>
          </p:cNvSpPr>
          <p:nvPr>
            <p:ph type="sldNum" sz="quarter" idx="11"/>
          </p:nvPr>
        </p:nvSpPr>
        <p:spPr/>
        <p:txBody>
          <a:bodyPr/>
          <a:lstStyle/>
          <a:p>
            <a:fld id="{F3477EC8-074D-41C4-94AE-E9EA7CEEA348}" type="slidenum">
              <a:rPr lang="en-US" smtClean="0"/>
              <a:pPr/>
              <a:t>33</a:t>
            </a:fld>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876037294"/>
              </p:ext>
            </p:extLst>
          </p:nvPr>
        </p:nvGraphicFramePr>
        <p:xfrm>
          <a:off x="609600" y="1676400"/>
          <a:ext cx="7696200" cy="3339687"/>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470395">
                <a:tc>
                  <a:txBody>
                    <a:bodyPr/>
                    <a:lstStyle/>
                    <a:p>
                      <a:pPr algn="ctr"/>
                      <a:r>
                        <a:rPr lang="en-US" sz="2000" baseline="0" dirty="0">
                          <a:solidFill>
                            <a:schemeClr val="tx1"/>
                          </a:solidFill>
                        </a:rPr>
                        <a:t>Action Strategies, Practice, and Modeling</a:t>
                      </a:r>
                      <a:endParaRPr lang="en-US" sz="2000" dirty="0">
                        <a:solidFill>
                          <a:schemeClr val="tx1"/>
                        </a:solidFill>
                      </a:endParaRPr>
                    </a:p>
                  </a:txBody>
                  <a:tcPr anchor="b"/>
                </a:tc>
                <a:extLst>
                  <a:ext uri="{0D108BD9-81ED-4DB2-BD59-A6C34878D82A}">
                    <a16:rowId xmlns:a16="http://schemas.microsoft.com/office/drawing/2014/main" val="10000"/>
                  </a:ext>
                </a:extLst>
              </a:tr>
              <a:tr h="2869292">
                <a:tc>
                  <a:txBody>
                    <a:bodyPr/>
                    <a:lstStyle/>
                    <a:p>
                      <a:pPr marL="285750" indent="-285750">
                        <a:buFont typeface="Wingdings" panose="05000000000000000000" pitchFamily="2" charset="2"/>
                        <a:buChar char="§"/>
                      </a:pPr>
                      <a:r>
                        <a:rPr lang="en-US" sz="2000" kern="1200" dirty="0">
                          <a:solidFill>
                            <a:srgbClr val="103961"/>
                          </a:solidFill>
                          <a:effectLst/>
                          <a:latin typeface="+mn-lt"/>
                          <a:ea typeface="+mn-ea"/>
                          <a:cs typeface="+mn-cs"/>
                        </a:rPr>
                        <a:t>Ensure the conversation culminates in</a:t>
                      </a:r>
                      <a:r>
                        <a:rPr lang="en-US" sz="2000" kern="1200" baseline="0" dirty="0">
                          <a:solidFill>
                            <a:srgbClr val="103961"/>
                          </a:solidFill>
                          <a:effectLst/>
                          <a:latin typeface="+mn-lt"/>
                          <a:ea typeface="+mn-ea"/>
                          <a:cs typeface="+mn-cs"/>
                        </a:rPr>
                        <a:t> </a:t>
                      </a:r>
                      <a:r>
                        <a:rPr lang="en-US" sz="2000" kern="1200" dirty="0">
                          <a:solidFill>
                            <a:srgbClr val="103961"/>
                          </a:solidFill>
                          <a:effectLst/>
                          <a:latin typeface="+mn-lt"/>
                          <a:ea typeface="+mn-ea"/>
                          <a:cs typeface="+mn-cs"/>
                        </a:rPr>
                        <a:t>small, specific changes a peer can implement in the classroom immediately.</a:t>
                      </a:r>
                      <a:r>
                        <a:rPr lang="en-US" sz="2000" dirty="0">
                          <a:solidFill>
                            <a:srgbClr val="103961"/>
                          </a:solidFill>
                          <a:effectLst/>
                        </a:rPr>
                        <a:t> </a:t>
                      </a:r>
                    </a:p>
                    <a:p>
                      <a:pPr marL="285750" indent="-285750">
                        <a:buFont typeface="Wingdings" panose="05000000000000000000" pitchFamily="2" charset="2"/>
                        <a:buChar char="§"/>
                      </a:pPr>
                      <a:r>
                        <a:rPr lang="en-US" sz="2000" dirty="0">
                          <a:solidFill>
                            <a:srgbClr val="103961"/>
                          </a:solidFill>
                          <a:effectLst/>
                        </a:rPr>
                        <a:t>For specific adjustments, have</a:t>
                      </a:r>
                      <a:r>
                        <a:rPr lang="en-US" sz="2000" baseline="0" dirty="0">
                          <a:solidFill>
                            <a:srgbClr val="103961"/>
                          </a:solidFill>
                          <a:effectLst/>
                        </a:rPr>
                        <a:t> the teacher practice the change, or model it for them. </a:t>
                      </a:r>
                    </a:p>
                    <a:p>
                      <a:pPr marL="285750" indent="-285750">
                        <a:buFont typeface="Wingdings" panose="05000000000000000000" pitchFamily="2" charset="2"/>
                        <a:buChar char="§"/>
                      </a:pPr>
                      <a:r>
                        <a:rPr lang="en-US" sz="2000" baseline="0" dirty="0">
                          <a:solidFill>
                            <a:srgbClr val="103961"/>
                          </a:solidFill>
                          <a:effectLst/>
                        </a:rPr>
                        <a:t>Direct your peer to additional resources (online, print, or other colleagues). </a:t>
                      </a:r>
                      <a:endParaRPr lang="en-US" sz="2000" dirty="0">
                        <a:solidFill>
                          <a:srgbClr val="103961"/>
                        </a:solidFill>
                      </a:endParaRPr>
                    </a:p>
                  </a:txBody>
                  <a:tcPr/>
                </a:tc>
                <a:extLst>
                  <a:ext uri="{0D108BD9-81ED-4DB2-BD59-A6C34878D82A}">
                    <a16:rowId xmlns:a16="http://schemas.microsoft.com/office/drawing/2014/main" val="10001"/>
                  </a:ext>
                </a:extLst>
              </a:tr>
            </a:tbl>
          </a:graphicData>
        </a:graphic>
      </p:graphicFrame>
      <p:sp>
        <p:nvSpPr>
          <p:cNvPr id="20" name="Rectangle 19"/>
          <p:cNvSpPr/>
          <p:nvPr/>
        </p:nvSpPr>
        <p:spPr>
          <a:xfrm>
            <a:off x="2743200" y="6200167"/>
            <a:ext cx="4572000" cy="369332"/>
          </a:xfrm>
          <a:prstGeom prst="rect">
            <a:avLst/>
          </a:prstGeom>
        </p:spPr>
        <p:txBody>
          <a:bodyPr>
            <a:spAutoFit/>
          </a:bodyPr>
          <a:lstStyle/>
          <a:p>
            <a:pPr algn="ctr"/>
            <a:r>
              <a:rPr lang="en-US" sz="1800" dirty="0">
                <a:solidFill>
                  <a:schemeClr val="bg1"/>
                </a:solidFill>
              </a:rPr>
              <a:t>(Hill &amp; Grossman, 2013)</a:t>
            </a:r>
          </a:p>
        </p:txBody>
      </p:sp>
    </p:spTree>
    <p:extLst>
      <p:ext uri="{BB962C8B-B14F-4D97-AF65-F5344CB8AC3E}">
        <p14:creationId xmlns:p14="http://schemas.microsoft.com/office/powerpoint/2010/main" val="2203608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Giving Critical Feedback to a Peer</a:t>
            </a:r>
          </a:p>
        </p:txBody>
      </p:sp>
      <p:sp>
        <p:nvSpPr>
          <p:cNvPr id="11267" name="Text Placeholder 2"/>
          <p:cNvSpPr>
            <a:spLocks noGrp="1"/>
          </p:cNvSpPr>
          <p:nvPr>
            <p:ph idx="1"/>
          </p:nvPr>
        </p:nvSpPr>
        <p:spPr>
          <a:xfrm>
            <a:off x="304800" y="1219200"/>
            <a:ext cx="8229600" cy="5029200"/>
          </a:xfrm>
        </p:spPr>
        <p:txBody>
          <a:bodyPr/>
          <a:lstStyle/>
          <a:p>
            <a:pPr marL="0" lvl="0" indent="0">
              <a:buNone/>
            </a:pPr>
            <a:r>
              <a:rPr lang="en-US" b="1" dirty="0"/>
              <a:t>Role-Playing Activity</a:t>
            </a:r>
          </a:p>
          <a:p>
            <a:r>
              <a:rPr lang="en-US" altLang="en-US" dirty="0"/>
              <a:t>Pair up with another table group and use their evidence chart to guide your role-play.</a:t>
            </a:r>
          </a:p>
          <a:p>
            <a:r>
              <a:rPr lang="en-US" altLang="en-US" dirty="0"/>
              <a:t>Walk through a collaborative conversation, using the guidance and conversation stems provided. </a:t>
            </a:r>
          </a:p>
          <a:p>
            <a:r>
              <a:rPr lang="en-US" altLang="en-US" dirty="0"/>
              <a:t>Swap roles so both tables can practice having an evidence-based conversation.</a:t>
            </a:r>
          </a:p>
          <a:p>
            <a:r>
              <a:rPr lang="en-US" altLang="en-US" dirty="0"/>
              <a:t>After each role-play, assess how well the group:</a:t>
            </a:r>
          </a:p>
          <a:p>
            <a:pPr lvl="1"/>
            <a:r>
              <a:rPr lang="en-US" altLang="en-US" sz="2000" dirty="0"/>
              <a:t>Used evidence and the language of the rubric</a:t>
            </a:r>
          </a:p>
          <a:p>
            <a:pPr lvl="1"/>
            <a:r>
              <a:rPr lang="en-US" altLang="en-US" sz="2000" dirty="0"/>
              <a:t>Used conversation stems and probed for more information</a:t>
            </a:r>
          </a:p>
          <a:p>
            <a:pPr lvl="1"/>
            <a:r>
              <a:rPr lang="en-US" altLang="en-US" sz="2000" dirty="0"/>
              <a:t>Developed actionable next steps</a:t>
            </a:r>
          </a:p>
        </p:txBody>
      </p:sp>
      <p:sp>
        <p:nvSpPr>
          <p:cNvPr id="9" name="Slide Number Placeholder 3"/>
          <p:cNvSpPr>
            <a:spLocks noGrp="1"/>
          </p:cNvSpPr>
          <p:nvPr>
            <p:ph type="sldNum" sz="quarter" idx="11"/>
          </p:nvPr>
        </p:nvSpPr>
        <p:spPr>
          <a:xfrm>
            <a:off x="7620000" y="6245225"/>
            <a:ext cx="1066800" cy="476250"/>
          </a:xfrm>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1217689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a:t>
            </a:r>
          </a:p>
        </p:txBody>
      </p:sp>
      <p:sp>
        <p:nvSpPr>
          <p:cNvPr id="11267" name="Text Placeholder 2"/>
          <p:cNvSpPr>
            <a:spLocks noGrp="1"/>
          </p:cNvSpPr>
          <p:nvPr>
            <p:ph idx="1"/>
          </p:nvPr>
        </p:nvSpPr>
        <p:spPr/>
        <p:txBody>
          <a:bodyPr/>
          <a:lstStyle/>
          <a:p>
            <a:pPr marL="0" indent="0">
              <a:buNone/>
            </a:pPr>
            <a:r>
              <a:rPr lang="en-US" b="1" dirty="0"/>
              <a:t>Whole Group Share</a:t>
            </a:r>
          </a:p>
          <a:p>
            <a:pPr marL="0" indent="0">
              <a:spcBef>
                <a:spcPts val="1800"/>
              </a:spcBef>
              <a:buNone/>
            </a:pPr>
            <a:r>
              <a:rPr lang="en-US" dirty="0"/>
              <a:t>Select one of the following prompts:</a:t>
            </a:r>
          </a:p>
          <a:p>
            <a:pPr>
              <a:spcBef>
                <a:spcPts val="600"/>
              </a:spcBef>
            </a:pPr>
            <a:r>
              <a:rPr lang="en-US" dirty="0"/>
              <a:t>Share strategies and conversation tips you have collected today that will be useful to you during feedback conversations.</a:t>
            </a:r>
          </a:p>
          <a:p>
            <a:pPr>
              <a:spcBef>
                <a:spcPts val="1800"/>
              </a:spcBef>
            </a:pPr>
            <a:r>
              <a:rPr lang="en-US" dirty="0"/>
              <a:t>Ask a question you still have about collecting and submitting evidence.</a:t>
            </a:r>
          </a:p>
        </p:txBody>
      </p:sp>
      <p:sp>
        <p:nvSpPr>
          <p:cNvPr id="13" name="Slide Number Placeholder 3"/>
          <p:cNvSpPr>
            <a:spLocks noGrp="1"/>
          </p:cNvSpPr>
          <p:nvPr>
            <p:ph type="sldNum" sz="quarter" idx="11"/>
          </p:nvPr>
        </p:nvSpPr>
        <p:spPr>
          <a:xfrm>
            <a:off x="7620000" y="6245225"/>
            <a:ext cx="1066800" cy="476250"/>
          </a:xfrm>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2226964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15 </a:t>
            </a:r>
            <a:r>
              <a:rPr lang="en-US" dirty="0"/>
              <a:t>minutes</a:t>
            </a:r>
          </a:p>
        </p:txBody>
      </p:sp>
      <p:sp>
        <p:nvSpPr>
          <p:cNvPr id="11267" name="Text Placeholder 2"/>
          <p:cNvSpPr>
            <a:spLocks noGrp="1"/>
          </p:cNvSpPr>
          <p:nvPr>
            <p:ph type="body" idx="1"/>
          </p:nvPr>
        </p:nvSpPr>
        <p:spPr/>
        <p:txBody>
          <a:bodyPr/>
          <a:lstStyle/>
          <a:p>
            <a:r>
              <a:rPr lang="en-US" altLang="en-US" dirty="0"/>
              <a:t>Reflecting</a:t>
            </a:r>
          </a:p>
        </p:txBody>
      </p:sp>
      <p:sp>
        <p:nvSpPr>
          <p:cNvPr id="8" name="Slide Number Placeholder 3"/>
          <p:cNvSpPr>
            <a:spLocks noGrp="1"/>
          </p:cNvSpPr>
          <p:nvPr>
            <p:ph type="sldNum" sz="quarter" idx="11"/>
          </p:nvPr>
        </p:nvSpPr>
        <p:spPr>
          <a:xfrm>
            <a:off x="7620000" y="6245225"/>
            <a:ext cx="1066800" cy="476250"/>
          </a:xfrm>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2226964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Your Peer Observation</a:t>
            </a:r>
          </a:p>
        </p:txBody>
      </p:sp>
      <p:sp>
        <p:nvSpPr>
          <p:cNvPr id="11267" name="Text Placeholder 2"/>
          <p:cNvSpPr>
            <a:spLocks noGrp="1"/>
          </p:cNvSpPr>
          <p:nvPr>
            <p:ph idx="1"/>
          </p:nvPr>
        </p:nvSpPr>
        <p:spPr/>
        <p:txBody>
          <a:bodyPr/>
          <a:lstStyle/>
          <a:p>
            <a:pPr marL="0" indent="0">
              <a:buNone/>
            </a:pPr>
            <a:r>
              <a:rPr lang="en-US" b="1" dirty="0"/>
              <a:t>Reflection Activity:</a:t>
            </a:r>
          </a:p>
          <a:p>
            <a:pPr>
              <a:spcBef>
                <a:spcPts val="1200"/>
              </a:spcBef>
            </a:pPr>
            <a:r>
              <a:rPr lang="en-US" sz="2200" dirty="0"/>
              <a:t>Based on your self-evaluation and professional goals, what standard indicators will you focus on for your peer observation?</a:t>
            </a:r>
          </a:p>
          <a:p>
            <a:pPr>
              <a:spcBef>
                <a:spcPts val="1200"/>
              </a:spcBef>
            </a:pPr>
            <a:r>
              <a:rPr lang="en-US" sz="2200" dirty="0"/>
              <a:t>Who will you ask to conduct your peer observation?</a:t>
            </a:r>
          </a:p>
          <a:p>
            <a:pPr>
              <a:spcBef>
                <a:spcPts val="1200"/>
              </a:spcBef>
            </a:pPr>
            <a:endParaRPr lang="en-US" sz="2200" dirty="0"/>
          </a:p>
          <a:p>
            <a:pPr marL="0" indent="0">
              <a:spcBef>
                <a:spcPts val="1200"/>
              </a:spcBef>
              <a:buNone/>
            </a:pPr>
            <a:endParaRPr lang="en-US" sz="2200" dirty="0"/>
          </a:p>
        </p:txBody>
      </p:sp>
      <p:sp>
        <p:nvSpPr>
          <p:cNvPr id="9" name="Slide Number Placeholder 3"/>
          <p:cNvSpPr>
            <a:spLocks noGrp="1"/>
          </p:cNvSpPr>
          <p:nvPr>
            <p:ph type="sldNum" sz="quarter" idx="11"/>
          </p:nvPr>
        </p:nvSpPr>
        <p:spPr>
          <a:xfrm>
            <a:off x="7620000" y="6245225"/>
            <a:ext cx="1066800" cy="476250"/>
          </a:xfrm>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2226964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What’s Next</a:t>
            </a:r>
          </a:p>
        </p:txBody>
      </p:sp>
      <p:sp>
        <p:nvSpPr>
          <p:cNvPr id="11267" name="Text Placeholder 2"/>
          <p:cNvSpPr>
            <a:spLocks noGrp="1"/>
          </p:cNvSpPr>
          <p:nvPr>
            <p:ph idx="1"/>
          </p:nvPr>
        </p:nvSpPr>
        <p:spPr/>
        <p:txBody>
          <a:bodyPr/>
          <a:lstStyle/>
          <a:p>
            <a:pPr marL="0" indent="0">
              <a:buNone/>
            </a:pPr>
            <a:r>
              <a:rPr lang="en-US" b="1" dirty="0"/>
              <a:t>Module 5: Reflecting and Adjusting</a:t>
            </a:r>
          </a:p>
          <a:p>
            <a:pPr>
              <a:spcBef>
                <a:spcPts val="1800"/>
              </a:spcBef>
            </a:pPr>
            <a:r>
              <a:rPr lang="en-US" sz="2200" dirty="0"/>
              <a:t>The fifth module supports participants in the use of the TEPG Rubric, evidence, and student data to monitor progress toward their professional goals. </a:t>
            </a:r>
          </a:p>
          <a:p>
            <a:pPr>
              <a:spcBef>
                <a:spcPts val="1800"/>
              </a:spcBef>
            </a:pPr>
            <a:r>
              <a:rPr lang="en-US" sz="2200" dirty="0"/>
              <a:t>Participants will explore when and how to revisit their professional goals, check in on student progress, collaboratively determine appropriate midcourse adjustments to their practice, and plan for end-of-year reflection.</a:t>
            </a:r>
          </a:p>
          <a:p>
            <a:pPr>
              <a:spcBef>
                <a:spcPts val="1800"/>
              </a:spcBef>
            </a:pPr>
            <a:endParaRPr lang="en-US" altLang="en-US" sz="2200" dirty="0"/>
          </a:p>
        </p:txBody>
      </p:sp>
      <p:sp>
        <p:nvSpPr>
          <p:cNvPr id="9" name="Slide Number Placeholder 3"/>
          <p:cNvSpPr>
            <a:spLocks noGrp="1"/>
          </p:cNvSpPr>
          <p:nvPr>
            <p:ph type="sldNum" sz="quarter" idx="11"/>
          </p:nvPr>
        </p:nvSpPr>
        <p:spPr>
          <a:xfrm>
            <a:off x="7620000" y="6245225"/>
            <a:ext cx="1066800" cy="476250"/>
          </a:xfrm>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2226964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11267" name="Text Placeholder 2"/>
          <p:cNvSpPr>
            <a:spLocks noGrp="1"/>
          </p:cNvSpPr>
          <p:nvPr>
            <p:ph idx="1"/>
          </p:nvPr>
        </p:nvSpPr>
        <p:spPr/>
        <p:txBody>
          <a:bodyPr/>
          <a:lstStyle/>
          <a:p>
            <a:pPr lvl="0"/>
            <a:r>
              <a:rPr lang="en-US" sz="2200" dirty="0"/>
              <a:t>Read Handout 9. Leveraging Teacher Talent: Peer Observation in Educator Evaluation, by Catherine Jacques at AIR’s Center on Great Teachers &amp; Leaders. </a:t>
            </a:r>
          </a:p>
          <a:p>
            <a:pPr lvl="1"/>
            <a:r>
              <a:rPr lang="en-US" sz="2000" dirty="0"/>
              <a:t>Consider especially the benefits and challenges on </a:t>
            </a:r>
            <a:br>
              <a:rPr lang="en-US" sz="2000" dirty="0"/>
            </a:br>
            <a:r>
              <a:rPr lang="en-US" sz="2000" dirty="0"/>
              <a:t>page 2. Do these resonate for you as a peer observer?</a:t>
            </a:r>
          </a:p>
          <a:p>
            <a:pPr>
              <a:spcBef>
                <a:spcPts val="1200"/>
              </a:spcBef>
            </a:pPr>
            <a:r>
              <a:rPr lang="en-US" sz="2200" dirty="0"/>
              <a:t>Schedule and participate in a peer observation before Module 5.</a:t>
            </a:r>
          </a:p>
          <a:p>
            <a:pPr>
              <a:spcBef>
                <a:spcPts val="1200"/>
              </a:spcBef>
            </a:pPr>
            <a:r>
              <a:rPr lang="en-US" sz="2200" dirty="0"/>
              <a:t>Bring your professional goal(s) and SLO(s) to Module 5 as well as any Points of Contact documentation forms or other evidence you have gathered. </a:t>
            </a:r>
          </a:p>
          <a:p>
            <a:pPr marL="0" indent="0">
              <a:spcBef>
                <a:spcPts val="1800"/>
              </a:spcBef>
              <a:buNone/>
            </a:pPr>
            <a:r>
              <a:rPr lang="en-US" dirty="0"/>
              <a:t>Module 5 will take place [DATE]</a:t>
            </a:r>
          </a:p>
          <a:p>
            <a:endParaRPr lang="en-US" altLang="en-US" dirty="0"/>
          </a:p>
        </p:txBody>
      </p:sp>
      <p:sp>
        <p:nvSpPr>
          <p:cNvPr id="11268" name="Slide Number Placeholder 3"/>
          <p:cNvSpPr>
            <a:spLocks noGrp="1"/>
          </p:cNvSpPr>
          <p:nvPr>
            <p:ph type="sldNum" sz="quarter" idx="11"/>
          </p:nvPr>
        </p:nvSpPr>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a:buNone/>
            </a:pPr>
            <a:fld id="{F6018CDF-BFAF-484B-9F94-2F02935796A8}" type="slidenum">
              <a:rPr lang="en-US" altLang="en-US" sz="1200" smtClean="0">
                <a:solidFill>
                  <a:schemeClr val="bg1"/>
                </a:solidFill>
                <a:latin typeface="Arial" pitchFamily="34" charset="0"/>
                <a:cs typeface="Arial" pitchFamily="34" charset="0"/>
              </a:rPr>
              <a:pPr>
                <a:buNone/>
              </a:pPr>
              <a:t>39</a:t>
            </a:fld>
            <a:endParaRPr lang="en-US" alt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2696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457200" y="155448"/>
            <a:ext cx="8229600" cy="579438"/>
          </a:xfrm>
        </p:spPr>
        <p:txBody>
          <a:bodyPr/>
          <a:lstStyle/>
          <a:p>
            <a:r>
              <a:rPr lang="en-US" altLang="en-US" dirty="0"/>
              <a:t>Intended Outcomes</a:t>
            </a:r>
          </a:p>
        </p:txBody>
      </p:sp>
      <p:sp>
        <p:nvSpPr>
          <p:cNvPr id="2" name="Content Placeholder 1"/>
          <p:cNvSpPr>
            <a:spLocks noGrp="1"/>
          </p:cNvSpPr>
          <p:nvPr>
            <p:ph idx="1"/>
          </p:nvPr>
        </p:nvSpPr>
        <p:spPr/>
        <p:txBody>
          <a:bodyPr/>
          <a:lstStyle/>
          <a:p>
            <a:r>
              <a:rPr lang="en-US" dirty="0"/>
              <a:t>At the end of this session, participants will be able to</a:t>
            </a:r>
          </a:p>
          <a:p>
            <a:pPr lvl="1"/>
            <a:r>
              <a:rPr lang="en-US" sz="2300" dirty="0"/>
              <a:t>Understand the Points of Contact Framework documentation</a:t>
            </a:r>
          </a:p>
          <a:p>
            <a:pPr lvl="1"/>
            <a:r>
              <a:rPr lang="en-US" sz="2300" dirty="0"/>
              <a:t>Identify types of teacher-collected evidence </a:t>
            </a:r>
          </a:p>
          <a:p>
            <a:pPr lvl="1"/>
            <a:r>
              <a:rPr lang="en-US" sz="2300" dirty="0"/>
              <a:t>Distinguish between high- and low-quality evidence</a:t>
            </a:r>
          </a:p>
          <a:p>
            <a:pPr lvl="1"/>
            <a:r>
              <a:rPr lang="en-US" sz="2300" dirty="0"/>
              <a:t>Understand the observation process</a:t>
            </a:r>
          </a:p>
          <a:p>
            <a:pPr lvl="1"/>
            <a:r>
              <a:rPr lang="en-US" sz="2300" dirty="0"/>
              <a:t>Give feedback to peers using observation evidence</a:t>
            </a:r>
          </a:p>
          <a:p>
            <a:pPr lvl="1"/>
            <a:r>
              <a:rPr lang="en-US" sz="2300" dirty="0"/>
              <a:t>Explain their role in peer observation </a:t>
            </a:r>
          </a:p>
          <a:p>
            <a:endParaRPr lang="en-US" dirty="0"/>
          </a:p>
        </p:txBody>
      </p:sp>
      <p:sp>
        <p:nvSpPr>
          <p:cNvPr id="12"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4</a:t>
            </a:fld>
            <a:endParaRPr lang="en-US" altLang="en-US" dirty="0"/>
          </a:p>
        </p:txBody>
      </p:sp>
    </p:spTree>
    <p:extLst>
      <p:ext uri="{BB962C8B-B14F-4D97-AF65-F5344CB8AC3E}">
        <p14:creationId xmlns:p14="http://schemas.microsoft.com/office/powerpoint/2010/main" val="4020347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sz="quarter" idx="10"/>
          </p:nvPr>
        </p:nvSpPr>
        <p:spPr/>
        <p:txBody>
          <a:bodyPr/>
          <a:lstStyle/>
          <a:p>
            <a:pPr marL="0" lvl="0" indent="0">
              <a:buNone/>
            </a:pPr>
            <a:r>
              <a:rPr lang="en-US" dirty="0"/>
              <a:t>Presenter Name</a:t>
            </a:r>
          </a:p>
          <a:p>
            <a:pPr marL="0" lvl="0" indent="0">
              <a:buNone/>
            </a:pPr>
            <a:r>
              <a:rPr lang="en-US" dirty="0"/>
              <a:t>XXX-XXX-XXXX</a:t>
            </a:r>
          </a:p>
          <a:p>
            <a:pPr marL="0" lvl="0" indent="0">
              <a:buNone/>
            </a:pPr>
            <a:r>
              <a:rPr lang="en-US" dirty="0" err="1"/>
              <a:t>xxxxxxxxxxx@xxx.xxx</a:t>
            </a:r>
            <a:endParaRPr lang="en-US" dirty="0"/>
          </a:p>
          <a:p>
            <a:pPr marL="0" lvl="0" indent="0">
              <a:buNone/>
            </a:pPr>
            <a:endParaRPr lang="en-US" dirty="0"/>
          </a:p>
          <a:p>
            <a:pPr marL="0" lvl="0" indent="0">
              <a:buNone/>
            </a:pPr>
            <a:r>
              <a:rPr lang="en-US" dirty="0"/>
              <a:t>1234 Street Address</a:t>
            </a:r>
          </a:p>
          <a:p>
            <a:pPr marL="0" lvl="0" indent="0">
              <a:buNone/>
            </a:pPr>
            <a:r>
              <a:rPr lang="en-US" dirty="0"/>
              <a:t>City, State 12345-1234</a:t>
            </a:r>
          </a:p>
          <a:p>
            <a:pPr marL="0" lvl="0" indent="0">
              <a:buNone/>
            </a:pPr>
            <a:r>
              <a:rPr lang="en-US" dirty="0"/>
              <a:t>800-123-1234</a:t>
            </a:r>
          </a:p>
          <a:p>
            <a:pPr marL="0" indent="0">
              <a:buNone/>
            </a:pPr>
            <a:endParaRPr lang="en-US" altLang="en-US" dirty="0"/>
          </a:p>
        </p:txBody>
      </p:sp>
      <p:sp>
        <p:nvSpPr>
          <p:cNvPr id="11268" name="Slide Number Placeholder 3"/>
          <p:cNvSpPr>
            <a:spLocks noGrp="1"/>
          </p:cNvSpPr>
          <p:nvPr>
            <p:ph type="sldNum" sz="quarter" idx="11"/>
          </p:nvPr>
        </p:nvSpPr>
        <p:spPr>
          <a:xfrm>
            <a:off x="8305800" y="6324600"/>
            <a:ext cx="609600" cy="339725"/>
          </a:xfrm>
        </p:spPr>
        <p:txBody>
          <a:bodyPr/>
          <a:lstStyle>
            <a:lvl1pPr eaLnBrk="0" hangingPunct="0">
              <a:spcBef>
                <a:spcPct val="20000"/>
              </a:spcBef>
              <a:buChar char="•"/>
              <a:defRPr sz="2400">
                <a:solidFill>
                  <a:srgbClr val="274F73"/>
                </a:solidFill>
                <a:latin typeface="Century Gothic" pitchFamily="34" charset="0"/>
              </a:defRPr>
            </a:lvl1pPr>
            <a:lvl2pPr marL="742950" indent="-285750" eaLnBrk="0" hangingPunct="0">
              <a:spcBef>
                <a:spcPct val="20000"/>
              </a:spcBef>
              <a:buChar char="–"/>
              <a:defRPr sz="2400">
                <a:solidFill>
                  <a:srgbClr val="735627"/>
                </a:solidFill>
                <a:latin typeface="Century Gothic" pitchFamily="34" charset="0"/>
              </a:defRPr>
            </a:lvl2pPr>
            <a:lvl3pPr marL="1143000" indent="-228600" eaLnBrk="0" hangingPunct="0">
              <a:spcBef>
                <a:spcPct val="20000"/>
              </a:spcBef>
              <a:buChar char="•"/>
              <a:defRPr sz="2400">
                <a:solidFill>
                  <a:srgbClr val="2B5880"/>
                </a:solidFill>
                <a:latin typeface="Century Gothic" pitchFamily="34" charset="0"/>
              </a:defRPr>
            </a:lvl3pPr>
            <a:lvl4pPr marL="1600200" indent="-228600" eaLnBrk="0" hangingPunct="0">
              <a:spcBef>
                <a:spcPct val="20000"/>
              </a:spcBef>
              <a:buChar char="–"/>
              <a:defRPr sz="2000">
                <a:solidFill>
                  <a:srgbClr val="2B5880"/>
                </a:solidFill>
                <a:latin typeface="Century Gothic" pitchFamily="34" charset="0"/>
              </a:defRPr>
            </a:lvl4pPr>
            <a:lvl5pPr marL="2057400" indent="-228600" eaLnBrk="0" hangingPunct="0">
              <a:spcBef>
                <a:spcPct val="20000"/>
              </a:spcBef>
              <a:buChar char="»"/>
              <a:defRPr sz="2000">
                <a:solidFill>
                  <a:srgbClr val="2B5880"/>
                </a:solidFill>
                <a:latin typeface="Century Gothic" pitchFamily="34" charset="0"/>
              </a:defRPr>
            </a:lvl5pPr>
            <a:lvl6pPr marL="2514600" indent="-228600" eaLnBrk="0" fontAlgn="base" hangingPunct="0">
              <a:spcBef>
                <a:spcPct val="20000"/>
              </a:spcBef>
              <a:spcAft>
                <a:spcPct val="0"/>
              </a:spcAft>
              <a:buChar char="»"/>
              <a:defRPr sz="2000">
                <a:solidFill>
                  <a:srgbClr val="2B5880"/>
                </a:solidFill>
                <a:latin typeface="Century Gothic" pitchFamily="34" charset="0"/>
              </a:defRPr>
            </a:lvl6pPr>
            <a:lvl7pPr marL="2971800" indent="-228600" eaLnBrk="0" fontAlgn="base" hangingPunct="0">
              <a:spcBef>
                <a:spcPct val="20000"/>
              </a:spcBef>
              <a:spcAft>
                <a:spcPct val="0"/>
              </a:spcAft>
              <a:buChar char="»"/>
              <a:defRPr sz="2000">
                <a:solidFill>
                  <a:srgbClr val="2B5880"/>
                </a:solidFill>
                <a:latin typeface="Century Gothic" pitchFamily="34" charset="0"/>
              </a:defRPr>
            </a:lvl7pPr>
            <a:lvl8pPr marL="3429000" indent="-228600" eaLnBrk="0" fontAlgn="base" hangingPunct="0">
              <a:spcBef>
                <a:spcPct val="20000"/>
              </a:spcBef>
              <a:spcAft>
                <a:spcPct val="0"/>
              </a:spcAft>
              <a:buChar char="»"/>
              <a:defRPr sz="2000">
                <a:solidFill>
                  <a:srgbClr val="2B5880"/>
                </a:solidFill>
                <a:latin typeface="Century Gothic" pitchFamily="34" charset="0"/>
              </a:defRPr>
            </a:lvl8pPr>
            <a:lvl9pPr marL="3886200" indent="-228600" eaLnBrk="0" fontAlgn="base" hangingPunct="0">
              <a:spcBef>
                <a:spcPct val="20000"/>
              </a:spcBef>
              <a:spcAft>
                <a:spcPct val="0"/>
              </a:spcAft>
              <a:buChar char="»"/>
              <a:defRPr sz="2000">
                <a:solidFill>
                  <a:srgbClr val="2B5880"/>
                </a:solidFill>
                <a:latin typeface="Century Gothic" pitchFamily="34" charset="0"/>
              </a:defRPr>
            </a:lvl9pPr>
          </a:lstStyle>
          <a:p>
            <a:pPr>
              <a:buNone/>
            </a:pPr>
            <a:fld id="{F6018CDF-BFAF-484B-9F94-2F02935796A8}" type="slidenum">
              <a:rPr lang="en-US" altLang="en-US" sz="1200" smtClean="0">
                <a:solidFill>
                  <a:schemeClr val="bg1"/>
                </a:solidFill>
                <a:latin typeface="Arial" pitchFamily="34" charset="0"/>
                <a:cs typeface="Arial" pitchFamily="34" charset="0"/>
              </a:rPr>
              <a:pPr>
                <a:buNone/>
              </a:pPr>
              <a:t>40</a:t>
            </a:fld>
            <a:endParaRPr lang="en-US" alt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26964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224837" cy="4704816"/>
          </a:xfrm>
        </p:spPr>
        <p:txBody>
          <a:bodyPr/>
          <a:lstStyle/>
          <a:p>
            <a:pPr marL="461963" indent="-461963">
              <a:spcBef>
                <a:spcPts val="1200"/>
              </a:spcBef>
            </a:pPr>
            <a:r>
              <a:rPr lang="en-US" sz="1300" dirty="0">
                <a:solidFill>
                  <a:srgbClr val="103961"/>
                </a:solidFill>
              </a:rPr>
              <a:t>Center on Great Teachers and Leaders. (2014). </a:t>
            </a:r>
            <a:r>
              <a:rPr lang="en-US" sz="1300" i="1" dirty="0">
                <a:solidFill>
                  <a:srgbClr val="103961"/>
                </a:solidFill>
              </a:rPr>
              <a:t>Preparing educators for evaluation and feedback</a:t>
            </a:r>
            <a:r>
              <a:rPr lang="en-US" sz="1300" dirty="0">
                <a:solidFill>
                  <a:srgbClr val="103961"/>
                </a:solidFill>
              </a:rPr>
              <a:t>: </a:t>
            </a:r>
            <a:r>
              <a:rPr lang="en-US" sz="1300" i="1" dirty="0">
                <a:solidFill>
                  <a:srgbClr val="103961"/>
                </a:solidFill>
              </a:rPr>
              <a:t>Planning for professional learning. </a:t>
            </a:r>
            <a:r>
              <a:rPr lang="en-US" sz="1300" dirty="0">
                <a:solidFill>
                  <a:srgbClr val="103961"/>
                </a:solidFill>
              </a:rPr>
              <a:t>Professional Learning Module. American Institutes for Research. Washington D.C. Retrieved from </a:t>
            </a:r>
            <a:r>
              <a:rPr lang="en-US" sz="1300" dirty="0">
                <a:solidFill>
                  <a:srgbClr val="0000FF"/>
                </a:solidFill>
                <a:hlinkClick r:id="rId2"/>
              </a:rPr>
              <a:t>http://www.gtlcenter.org/technical-assistance/professional-learning-modules/preparing-educators-evaluation-and-feedback-planning-professional-learning-PLM</a:t>
            </a:r>
            <a:r>
              <a:rPr lang="en-US" sz="1300" dirty="0">
                <a:solidFill>
                  <a:srgbClr val="103961"/>
                </a:solidFill>
              </a:rPr>
              <a:t> </a:t>
            </a:r>
          </a:p>
          <a:p>
            <a:pPr marL="461963" indent="-461963">
              <a:spcBef>
                <a:spcPts val="1200"/>
              </a:spcBef>
            </a:pPr>
            <a:r>
              <a:rPr lang="en-US" sz="1300" dirty="0">
                <a:solidFill>
                  <a:srgbClr val="103961"/>
                </a:solidFill>
              </a:rPr>
              <a:t>Hill, H., &amp; Grossman, P. (2013). Learning from teaching observations: Challenges and opportunities posed by new teacher evaluation systems</a:t>
            </a:r>
            <a:r>
              <a:rPr lang="en-US" sz="1300" i="1" dirty="0">
                <a:solidFill>
                  <a:srgbClr val="103961"/>
                </a:solidFill>
              </a:rPr>
              <a:t>. Harvard Educational Review</a:t>
            </a:r>
            <a:r>
              <a:rPr lang="en-US" sz="1300" dirty="0">
                <a:solidFill>
                  <a:srgbClr val="103961"/>
                </a:solidFill>
              </a:rPr>
              <a:t>, </a:t>
            </a:r>
            <a:r>
              <a:rPr lang="en-US" sz="1300" i="1" dirty="0">
                <a:solidFill>
                  <a:srgbClr val="103961"/>
                </a:solidFill>
              </a:rPr>
              <a:t>83</a:t>
            </a:r>
            <a:r>
              <a:rPr lang="en-US" sz="1300" dirty="0">
                <a:solidFill>
                  <a:srgbClr val="103961"/>
                </a:solidFill>
              </a:rPr>
              <a:t>(2), 371–384.  </a:t>
            </a:r>
          </a:p>
          <a:p>
            <a:pPr marL="461963" indent="-461963">
              <a:spcBef>
                <a:spcPts val="1200"/>
              </a:spcBef>
            </a:pPr>
            <a:r>
              <a:rPr lang="en-US" sz="1300" dirty="0">
                <a:solidFill>
                  <a:srgbClr val="103961"/>
                </a:solidFill>
              </a:rPr>
              <a:t>Jerald, C. D., &amp; Van Hook, K. (2011). </a:t>
            </a:r>
            <a:r>
              <a:rPr lang="en-US" sz="1300" i="1" dirty="0">
                <a:solidFill>
                  <a:srgbClr val="103961"/>
                </a:solidFill>
              </a:rPr>
              <a:t>More than measurement. The TAP system’s lessons learned for designing better teacher evaluation systems.</a:t>
            </a:r>
            <a:r>
              <a:rPr lang="en-US" sz="1300" dirty="0">
                <a:solidFill>
                  <a:srgbClr val="103961"/>
                </a:solidFill>
              </a:rPr>
              <a:t> Washington, DC: National Institute for Excellence in Teaching. Retrieved from </a:t>
            </a:r>
            <a:r>
              <a:rPr lang="en-US" sz="1300" dirty="0">
                <a:solidFill>
                  <a:srgbClr val="103961"/>
                </a:solidFill>
                <a:hlinkClick r:id="rId3"/>
              </a:rPr>
              <a:t>http://files.eric.ed.gov/fulltext/ED533382.pdf</a:t>
            </a:r>
            <a:r>
              <a:rPr lang="en-US" sz="1300" dirty="0">
                <a:solidFill>
                  <a:srgbClr val="103961"/>
                </a:solidFill>
              </a:rPr>
              <a:t> </a:t>
            </a:r>
          </a:p>
          <a:p>
            <a:pPr marL="461963" indent="-461963">
              <a:spcBef>
                <a:spcPts val="1200"/>
              </a:spcBef>
            </a:pPr>
            <a:r>
              <a:rPr lang="en-US" sz="1300" dirty="0" err="1">
                <a:solidFill>
                  <a:srgbClr val="103961"/>
                </a:solidFill>
              </a:rPr>
              <a:t>Myung</a:t>
            </a:r>
            <a:r>
              <a:rPr lang="en-US" sz="1300" dirty="0">
                <a:solidFill>
                  <a:srgbClr val="103961"/>
                </a:solidFill>
              </a:rPr>
              <a:t>, J., &amp; Martinez, K. (2013). </a:t>
            </a:r>
            <a:r>
              <a:rPr lang="en-US" sz="1300" i="1" dirty="0">
                <a:solidFill>
                  <a:srgbClr val="103961"/>
                </a:solidFill>
              </a:rPr>
              <a:t>Strategies for enhancing the impact of post-observation feedback for teachers</a:t>
            </a:r>
            <a:r>
              <a:rPr lang="en-US" sz="1300" dirty="0">
                <a:solidFill>
                  <a:srgbClr val="103961"/>
                </a:solidFill>
              </a:rPr>
              <a:t>. Stanford, CA: Carnegie Foundation for the Advancement for Teaching. </a:t>
            </a:r>
            <a:r>
              <a:rPr lang="en-US" sz="1300" dirty="0">
                <a:solidFill>
                  <a:srgbClr val="103961"/>
                </a:solidFill>
                <a:hlinkClick r:id="rId4"/>
              </a:rPr>
              <a:t>http://www.carnegiefoundation.org/sites/default/files/BRIEF_Feedback-for-Teachers.pdf</a:t>
            </a:r>
            <a:r>
              <a:rPr lang="en-US" sz="1300" dirty="0">
                <a:solidFill>
                  <a:srgbClr val="103961"/>
                </a:solidFill>
              </a:rPr>
              <a:t> </a:t>
            </a:r>
          </a:p>
          <a:p>
            <a:pPr marL="461963" indent="-461963">
              <a:spcBef>
                <a:spcPts val="1200"/>
              </a:spcBef>
            </a:pPr>
            <a:r>
              <a:rPr lang="en-US" sz="1300" dirty="0" err="1">
                <a:solidFill>
                  <a:srgbClr val="103961"/>
                </a:solidFill>
              </a:rPr>
              <a:t>Sartain</a:t>
            </a:r>
            <a:r>
              <a:rPr lang="en-US" sz="1300" dirty="0">
                <a:solidFill>
                  <a:srgbClr val="103961"/>
                </a:solidFill>
              </a:rPr>
              <a:t>, L., </a:t>
            </a:r>
            <a:r>
              <a:rPr lang="en-US" sz="1300" dirty="0" err="1">
                <a:solidFill>
                  <a:srgbClr val="103961"/>
                </a:solidFill>
              </a:rPr>
              <a:t>Stoelinga</a:t>
            </a:r>
            <a:r>
              <a:rPr lang="en-US" sz="1300" dirty="0">
                <a:solidFill>
                  <a:srgbClr val="103961"/>
                </a:solidFill>
              </a:rPr>
              <a:t>, S. R., &amp; Brown, E. R. (2011). </a:t>
            </a:r>
            <a:r>
              <a:rPr lang="en-US" sz="1300" i="1" dirty="0">
                <a:solidFill>
                  <a:srgbClr val="103961"/>
                </a:solidFill>
              </a:rPr>
              <a:t>Rethinking teacher evaluation in Chicago: Lessons learned from classroom observations, principal-teacher conferences and district implementation. </a:t>
            </a:r>
            <a:r>
              <a:rPr lang="en-US" sz="1300" dirty="0">
                <a:solidFill>
                  <a:srgbClr val="103961"/>
                </a:solidFill>
              </a:rPr>
              <a:t>Chicago, IL: Consortium on Chicago School Research. Retrieved from </a:t>
            </a:r>
            <a:r>
              <a:rPr lang="en-US" sz="1300" u="sng" dirty="0">
                <a:solidFill>
                  <a:srgbClr val="103961"/>
                </a:solidFill>
                <a:hlinkClick r:id="rId5"/>
              </a:rPr>
              <a:t>http://ccsr.uchicago.edu/sites/default/files/publications/Teacher%20Eval%20Report%20FINAL.pdf</a:t>
            </a:r>
            <a:r>
              <a:rPr lang="en-US" sz="1300" dirty="0">
                <a:solidFill>
                  <a:srgbClr val="103961"/>
                </a:solidFill>
              </a:rPr>
              <a:t> </a:t>
            </a:r>
          </a:p>
        </p:txBody>
      </p:sp>
      <p:sp>
        <p:nvSpPr>
          <p:cNvPr id="3" name="Title 2"/>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10"/>
          </p:nvPr>
        </p:nvSpPr>
        <p:spPr/>
        <p:txBody>
          <a:bodyPr/>
          <a:lstStyle/>
          <a:p>
            <a:fld id="{F3477EC8-074D-41C4-94AE-E9EA7CEEA348}" type="slidenum">
              <a:rPr lang="en-US" smtClean="0"/>
              <a:pPr/>
              <a:t>41</a:t>
            </a:fld>
            <a:endParaRPr lang="en-US" dirty="0"/>
          </a:p>
        </p:txBody>
      </p:sp>
    </p:spTree>
    <p:extLst>
      <p:ext uri="{BB962C8B-B14F-4D97-AF65-F5344CB8AC3E}">
        <p14:creationId xmlns:p14="http://schemas.microsoft.com/office/powerpoint/2010/main" val="429220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minutes</a:t>
            </a:r>
          </a:p>
        </p:txBody>
      </p:sp>
      <p:sp>
        <p:nvSpPr>
          <p:cNvPr id="11267" name="Text Placeholder 2"/>
          <p:cNvSpPr>
            <a:spLocks noGrp="1"/>
          </p:cNvSpPr>
          <p:nvPr>
            <p:ph type="body" idx="1"/>
          </p:nvPr>
        </p:nvSpPr>
        <p:spPr/>
        <p:txBody>
          <a:bodyPr/>
          <a:lstStyle/>
          <a:p>
            <a:endParaRPr lang="en-US" dirty="0"/>
          </a:p>
          <a:p>
            <a:r>
              <a:rPr lang="en-US" dirty="0"/>
              <a:t>Connecting</a:t>
            </a:r>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5</a:t>
            </a:fld>
            <a:endParaRPr lang="en-US" altLang="en-US" dirty="0"/>
          </a:p>
        </p:txBody>
      </p:sp>
    </p:spTree>
    <p:extLst>
      <p:ext uri="{BB962C8B-B14F-4D97-AF65-F5344CB8AC3E}">
        <p14:creationId xmlns:p14="http://schemas.microsoft.com/office/powerpoint/2010/main" val="187833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Connecting Activity: Problem Pose/Problem Solve</a:t>
            </a:r>
          </a:p>
        </p:txBody>
      </p:sp>
      <p:sp>
        <p:nvSpPr>
          <p:cNvPr id="11267" name="Text Placeholder 2"/>
          <p:cNvSpPr>
            <a:spLocks noGrp="1"/>
          </p:cNvSpPr>
          <p:nvPr>
            <p:ph idx="1"/>
          </p:nvPr>
        </p:nvSpPr>
        <p:spPr/>
        <p:txBody>
          <a:bodyPr/>
          <a:lstStyle/>
          <a:p>
            <a:r>
              <a:rPr lang="en-US" dirty="0"/>
              <a:t>Share a challenge with colleagues, who will take turns brainstorming solutions. </a:t>
            </a:r>
          </a:p>
          <a:p>
            <a:r>
              <a:rPr lang="en-US" dirty="0"/>
              <a:t>Choose a challenge related to your implementation of SMART goals or SLOs.</a:t>
            </a:r>
          </a:p>
          <a:p>
            <a:endParaRPr lang="en-US" altLang="en-US" dirty="0"/>
          </a:p>
        </p:txBody>
      </p:sp>
      <p:sp>
        <p:nvSpPr>
          <p:cNvPr id="17"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6</a:t>
            </a:fld>
            <a:endParaRPr lang="en-US" altLang="en-US" dirty="0"/>
          </a:p>
        </p:txBody>
      </p:sp>
    </p:spTree>
    <p:extLst>
      <p:ext uri="{BB962C8B-B14F-4D97-AF65-F5344CB8AC3E}">
        <p14:creationId xmlns:p14="http://schemas.microsoft.com/office/powerpoint/2010/main" val="222696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t>Connecting Activity: Problem Pose/Problem Solve</a:t>
            </a:r>
          </a:p>
        </p:txBody>
      </p:sp>
      <p:sp>
        <p:nvSpPr>
          <p:cNvPr id="11267" name="Text Placeholder 2"/>
          <p:cNvSpPr>
            <a:spLocks noGrp="1"/>
          </p:cNvSpPr>
          <p:nvPr>
            <p:ph idx="1"/>
          </p:nvPr>
        </p:nvSpPr>
        <p:spPr>
          <a:xfrm>
            <a:off x="457200" y="1524000"/>
            <a:ext cx="8458200" cy="4343400"/>
          </a:xfrm>
        </p:spPr>
        <p:txBody>
          <a:bodyPr/>
          <a:lstStyle/>
          <a:p>
            <a:r>
              <a:rPr lang="en-US" sz="2200" dirty="0"/>
              <a:t>Directions:</a:t>
            </a:r>
          </a:p>
          <a:p>
            <a:pPr lvl="1"/>
            <a:r>
              <a:rPr lang="en-US" sz="2000" dirty="0"/>
              <a:t>Step 1. Form groups of three and take out Handout 1.</a:t>
            </a:r>
          </a:p>
          <a:p>
            <a:pPr lvl="1"/>
            <a:r>
              <a:rPr lang="en-US" sz="2000" dirty="0"/>
              <a:t>Step 2. Write a challenge in the middle box; in the top left corner, share what you tried in order to conquer the challenge.</a:t>
            </a:r>
          </a:p>
          <a:p>
            <a:pPr lvl="1"/>
            <a:r>
              <a:rPr lang="en-US" sz="2000" dirty="0"/>
              <a:t>Step 3. Pass your paper to the left to colleague 1, who will write suggested solutions for this problem in the top right box.</a:t>
            </a:r>
          </a:p>
          <a:p>
            <a:pPr lvl="1"/>
            <a:r>
              <a:rPr lang="en-US" sz="2000" dirty="0"/>
              <a:t>Step 4. Pass the paper again to the left to colleague 2, who will write more suggested solutions in the lower left corner.</a:t>
            </a:r>
          </a:p>
          <a:p>
            <a:pPr lvl="1"/>
            <a:r>
              <a:rPr lang="en-US" sz="2000" dirty="0"/>
              <a:t>Step 5. Pass the paper back to the original author, who will put a star next to ideas he or she plans to try out and write any other thoughts in the last box.</a:t>
            </a:r>
          </a:p>
        </p:txBody>
      </p:sp>
      <p:sp>
        <p:nvSpPr>
          <p:cNvPr id="9"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7</a:t>
            </a:fld>
            <a:endParaRPr lang="en-US" altLang="en-US" dirty="0"/>
          </a:p>
        </p:txBody>
      </p:sp>
    </p:spTree>
    <p:extLst>
      <p:ext uri="{BB962C8B-B14F-4D97-AF65-F5344CB8AC3E}">
        <p14:creationId xmlns:p14="http://schemas.microsoft.com/office/powerpoint/2010/main" val="267968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Connecting Debrief</a:t>
            </a:r>
          </a:p>
        </p:txBody>
      </p:sp>
      <p:sp>
        <p:nvSpPr>
          <p:cNvPr id="11267" name="Text Placeholder 2"/>
          <p:cNvSpPr>
            <a:spLocks noGrp="1"/>
          </p:cNvSpPr>
          <p:nvPr>
            <p:ph idx="1"/>
          </p:nvPr>
        </p:nvSpPr>
        <p:spPr/>
        <p:txBody>
          <a:bodyPr/>
          <a:lstStyle/>
          <a:p>
            <a:pPr>
              <a:spcBef>
                <a:spcPts val="1800"/>
              </a:spcBef>
            </a:pPr>
            <a:r>
              <a:rPr lang="en-US" altLang="en-US" dirty="0"/>
              <a:t>What challenge did you share?</a:t>
            </a:r>
          </a:p>
          <a:p>
            <a:pPr>
              <a:spcBef>
                <a:spcPts val="1800"/>
              </a:spcBef>
            </a:pPr>
            <a:r>
              <a:rPr lang="en-US" altLang="en-US" dirty="0"/>
              <a:t>What solutions did your colleagues present? </a:t>
            </a:r>
          </a:p>
        </p:txBody>
      </p:sp>
      <p:sp>
        <p:nvSpPr>
          <p:cNvPr id="9" name="Slide Number Placeholder 2"/>
          <p:cNvSpPr>
            <a:spLocks noGrp="1"/>
          </p:cNvSpPr>
          <p:nvPr>
            <p:ph type="sldNum" sz="quarter" idx="11"/>
          </p:nvPr>
        </p:nvSpPr>
        <p:spPr>
          <a:xfrm>
            <a:off x="7620000" y="6245225"/>
            <a:ext cx="1066800" cy="476250"/>
          </a:xfrm>
        </p:spPr>
        <p:txBody>
          <a:bodyPr/>
          <a:lstStyle/>
          <a:p>
            <a:fld id="{48441343-254F-4EE5-B38C-BBAF72E2CF75}" type="slidenum">
              <a:rPr lang="en-US" altLang="en-US" smtClean="0"/>
              <a:pPr/>
              <a:t>8</a:t>
            </a:fld>
            <a:endParaRPr lang="en-US" altLang="en-US" dirty="0"/>
          </a:p>
        </p:txBody>
      </p:sp>
    </p:spTree>
    <p:extLst>
      <p:ext uri="{BB962C8B-B14F-4D97-AF65-F5344CB8AC3E}">
        <p14:creationId xmlns:p14="http://schemas.microsoft.com/office/powerpoint/2010/main" val="390956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1 Hour, 35 minutes</a:t>
            </a:r>
          </a:p>
        </p:txBody>
      </p:sp>
      <p:sp>
        <p:nvSpPr>
          <p:cNvPr id="16387" name="Text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Learning:</a:t>
            </a:r>
          </a:p>
          <a:p>
            <a:r>
              <a:rPr lang="en-US" dirty="0"/>
              <a:t>Evidence Collection</a:t>
            </a:r>
          </a:p>
        </p:txBody>
      </p:sp>
      <p:sp>
        <p:nvSpPr>
          <p:cNvPr id="6" name="Slide Number Placeholder 2"/>
          <p:cNvSpPr>
            <a:spLocks noGrp="1"/>
          </p:cNvSpPr>
          <p:nvPr>
            <p:ph type="sldNum" sz="quarter" idx="11"/>
          </p:nvPr>
        </p:nvSpPr>
        <p:spPr/>
        <p:txBody>
          <a:bodyPr/>
          <a:lstStyle/>
          <a:p>
            <a:fld id="{48441343-254F-4EE5-B38C-BBAF72E2CF75}" type="slidenum">
              <a:rPr lang="en-US" altLang="en-US" smtClean="0"/>
              <a:pPr/>
              <a:t>9</a:t>
            </a:fld>
            <a:endParaRPr lang="en-US" altLang="en-US" dirty="0"/>
          </a:p>
        </p:txBody>
      </p:sp>
    </p:spTree>
    <p:extLst>
      <p:ext uri="{BB962C8B-B14F-4D97-AF65-F5344CB8AC3E}">
        <p14:creationId xmlns:p14="http://schemas.microsoft.com/office/powerpoint/2010/main" val="1180498554"/>
      </p:ext>
    </p:extLst>
  </p:cSld>
  <p:clrMapOvr>
    <a:masterClrMapping/>
  </p:clrMapOvr>
</p:sld>
</file>

<file path=ppt/theme/theme1.xml><?xml version="1.0" encoding="utf-8"?>
<a:theme xmlns:a="http://schemas.openxmlformats.org/drawingml/2006/main" name="1_Office Theme">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8003</TotalTime>
  <Words>2462</Words>
  <Application>Microsoft Office PowerPoint</Application>
  <PresentationFormat>On-screen Show (4:3)</PresentationFormat>
  <Paragraphs>326</Paragraphs>
  <Slides>41</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ＭＳ 明朝</vt:lpstr>
      <vt:lpstr>ＭＳ Ｐゴシック</vt:lpstr>
      <vt:lpstr>Arial</vt:lpstr>
      <vt:lpstr>Arial Narrow</vt:lpstr>
      <vt:lpstr>Calibri</vt:lpstr>
      <vt:lpstr>Cambria</vt:lpstr>
      <vt:lpstr>Century Gothic</vt:lpstr>
      <vt:lpstr>Franklin Gothic Book</vt:lpstr>
      <vt:lpstr>Times New Roman</vt:lpstr>
      <vt:lpstr>Wingdings</vt:lpstr>
      <vt:lpstr>1_Office Theme</vt:lpstr>
      <vt:lpstr>Office Theme</vt:lpstr>
      <vt:lpstr>Teacher Performance Evaluation and Professional Growth (T-PEPG) Model</vt:lpstr>
      <vt:lpstr>Module 4: Model Overview</vt:lpstr>
      <vt:lpstr>Agenda</vt:lpstr>
      <vt:lpstr>Intended Outcomes</vt:lpstr>
      <vt:lpstr>20 minutes</vt:lpstr>
      <vt:lpstr>Connecting Activity: Problem Pose/Problem Solve</vt:lpstr>
      <vt:lpstr>Connecting Activity: Problem Pose/Problem Solve</vt:lpstr>
      <vt:lpstr>Connecting Debrief</vt:lpstr>
      <vt:lpstr>1 Hour, 35 minutes</vt:lpstr>
      <vt:lpstr>The Four-Step Evaluation Process</vt:lpstr>
      <vt:lpstr>Core Propositions and Standard Indicators</vt:lpstr>
      <vt:lpstr>Reminder: Points of Contact Framework </vt:lpstr>
      <vt:lpstr>Points of Contact Requirements</vt:lpstr>
      <vt:lpstr>Selecting Points of Contact: Guidance</vt:lpstr>
      <vt:lpstr>Turn and Talk: Ms. Jones’s Points of Contact</vt:lpstr>
      <vt:lpstr>Observation in the T-PEPG Model</vt:lpstr>
      <vt:lpstr>Observations: An Overview</vt:lpstr>
      <vt:lpstr>Appendixes G and H: Pre-observation Protocol</vt:lpstr>
      <vt:lpstr>Collecting Observational Evidence</vt:lpstr>
      <vt:lpstr> Types of Evidence</vt:lpstr>
      <vt:lpstr>PowerPoint Presentation</vt:lpstr>
      <vt:lpstr>Appendixes J and K: Post-observation Protocol</vt:lpstr>
      <vt:lpstr>Focus on Evidence</vt:lpstr>
      <vt:lpstr> Excerpts From Two Feedback Conversations</vt:lpstr>
      <vt:lpstr>Use Rubric Language and Descriptors</vt:lpstr>
      <vt:lpstr>Conversation Stems</vt:lpstr>
      <vt:lpstr>Debrief: Why Do Peer Observation?</vt:lpstr>
      <vt:lpstr>1 hour, 20 minutes</vt:lpstr>
      <vt:lpstr>Practice Peer Observation</vt:lpstr>
      <vt:lpstr>Evidence Review</vt:lpstr>
      <vt:lpstr>Guidelines and Structures for Peer Observation</vt:lpstr>
      <vt:lpstr>Structuring a Collaborative Conversation</vt:lpstr>
      <vt:lpstr>End With Actions and Supports</vt:lpstr>
      <vt:lpstr>Giving Critical Feedback to a Peer</vt:lpstr>
      <vt:lpstr>Debrief</vt:lpstr>
      <vt:lpstr>15 minutes</vt:lpstr>
      <vt:lpstr>Planning Your Peer Observation</vt:lpstr>
      <vt:lpstr> What’s Next</vt:lpstr>
      <vt:lpstr>Next Steps</vt:lpstr>
      <vt:lpstr>PowerPoint Presentation</vt:lpstr>
      <vt:lpstr>References</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PerformanceEvaluation and Professional Growth Program</dc:title>
  <dc:creator>Ennis, Judith</dc:creator>
  <cp:lastModifiedBy>Gribben, Emily</cp:lastModifiedBy>
  <cp:revision>107</cp:revision>
  <dcterms:created xsi:type="dcterms:W3CDTF">2014-09-05T19:49:11Z</dcterms:created>
  <dcterms:modified xsi:type="dcterms:W3CDTF">2018-09-25T13:35:50Z</dcterms:modified>
</cp:coreProperties>
</file>